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256" r:id="rId2"/>
    <p:sldId id="325" r:id="rId3"/>
    <p:sldId id="326" r:id="rId4"/>
    <p:sldId id="327" r:id="rId5"/>
    <p:sldId id="328" r:id="rId6"/>
    <p:sldId id="329" r:id="rId7"/>
    <p:sldId id="330" r:id="rId8"/>
    <p:sldId id="331" r:id="rId9"/>
    <p:sldId id="332" r:id="rId10"/>
    <p:sldId id="333" r:id="rId11"/>
    <p:sldId id="334" r:id="rId12"/>
    <p:sldId id="335" r:id="rId13"/>
    <p:sldId id="336" r:id="rId14"/>
    <p:sldId id="337" r:id="rId15"/>
    <p:sldId id="338" r:id="rId16"/>
    <p:sldId id="339" r:id="rId17"/>
    <p:sldId id="340" r:id="rId18"/>
    <p:sldId id="341" r:id="rId19"/>
    <p:sldId id="343" r:id="rId20"/>
    <p:sldId id="344" r:id="rId21"/>
    <p:sldId id="345" r:id="rId22"/>
    <p:sldId id="314" r:id="rId23"/>
    <p:sldId id="312" r:id="rId24"/>
    <p:sldId id="313" r:id="rId25"/>
    <p:sldId id="315" r:id="rId26"/>
    <p:sldId id="316" r:id="rId27"/>
    <p:sldId id="323" r:id="rId28"/>
    <p:sldId id="324" r:id="rId29"/>
    <p:sldId id="309" r:id="rId30"/>
    <p:sldId id="307" r:id="rId31"/>
    <p:sldId id="300" r:id="rId32"/>
    <p:sldId id="305" r:id="rId33"/>
    <p:sldId id="302" r:id="rId34"/>
    <p:sldId id="303" r:id="rId35"/>
    <p:sldId id="304"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280" autoAdjust="0"/>
    <p:restoredTop sz="96374" autoAdjust="0"/>
  </p:normalViewPr>
  <p:slideViewPr>
    <p:cSldViewPr snapToGrid="0" snapToObjects="1">
      <p:cViewPr>
        <p:scale>
          <a:sx n="90" d="100"/>
          <a:sy n="90" d="100"/>
        </p:scale>
        <p:origin x="-1452" y="444"/>
      </p:cViewPr>
      <p:guideLst>
        <p:guide orient="horz" pos="2160"/>
        <p:guide pos="2880"/>
      </p:guideLst>
    </p:cSldViewPr>
  </p:slideViewPr>
  <p:notesTextViewPr>
    <p:cViewPr>
      <p:scale>
        <a:sx n="1" d="1"/>
        <a:sy n="1" d="1"/>
      </p:scale>
      <p:origin x="0" y="0"/>
    </p:cViewPr>
  </p:notesTextViewPr>
  <p:sorterViewPr>
    <p:cViewPr>
      <p:scale>
        <a:sx n="100" d="100"/>
        <a:sy n="100" d="100"/>
      </p:scale>
      <p:origin x="0" y="1123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EDCA5F-8758-6043-B4F4-3F29E20141FE}" type="datetimeFigureOut">
              <a:rPr lang="en-US" smtClean="0"/>
              <a:t>11/24/2020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A7274-4916-4446-9286-43769CBB3F88}" type="slidenum">
              <a:rPr lang="en-US" smtClean="0"/>
              <a:t>‹#›</a:t>
            </a:fld>
            <a:endParaRPr lang="en-US"/>
          </a:p>
        </p:txBody>
      </p:sp>
    </p:spTree>
    <p:extLst>
      <p:ext uri="{BB962C8B-B14F-4D97-AF65-F5344CB8AC3E}">
        <p14:creationId xmlns:p14="http://schemas.microsoft.com/office/powerpoint/2010/main" val="2271826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FA7274-4916-4446-9286-43769CBB3F88}" type="slidenum">
              <a:rPr lang="en-US" smtClean="0"/>
              <a:t>29</a:t>
            </a:fld>
            <a:endParaRPr lang="en-US"/>
          </a:p>
        </p:txBody>
      </p:sp>
    </p:spTree>
    <p:extLst>
      <p:ext uri="{BB962C8B-B14F-4D97-AF65-F5344CB8AC3E}">
        <p14:creationId xmlns:p14="http://schemas.microsoft.com/office/powerpoint/2010/main" val="1745039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123F38-7AE8-4567-8066-4D4D147949B9}" type="datetime1">
              <a:rPr lang="en-US" smtClean="0"/>
              <a:t>11/24/2020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2234891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F6FDD8-2221-463E-830F-B3F9755CECB2}" type="datetime1">
              <a:rPr lang="en-US" smtClean="0"/>
              <a:t>11/24/2020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2809945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3C1369-F009-46BF-B260-0D4D8F285847}" type="datetime1">
              <a:rPr lang="en-US" smtClean="0"/>
              <a:t>11/24/2020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168903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373DDF-5C06-4393-8276-22547BEF109D}" type="datetime1">
              <a:rPr lang="en-US" smtClean="0"/>
              <a:t>11/24/2020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3564502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4B26CC-FC08-4465-804D-CE8C42105374}" type="datetime1">
              <a:rPr lang="en-US" smtClean="0"/>
              <a:t>11/24/2020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1433057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37A5C7-1925-4707-944B-BE4E14F9744F}" type="datetime1">
              <a:rPr lang="en-US" smtClean="0"/>
              <a:t>11/24/2020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109010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3214EF-D932-4A88-B264-13BC11E3E450}" type="datetime1">
              <a:rPr lang="en-US" smtClean="0"/>
              <a:t>11/24/2020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978283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7AAE83-1B39-4311-9CBA-20B18B18F2BC}" type="datetime1">
              <a:rPr lang="en-US" smtClean="0"/>
              <a:t>11/24/2020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2653307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4551E0-6087-49FF-8CBF-368987086C09}" type="datetime1">
              <a:rPr lang="en-US" smtClean="0"/>
              <a:t>11/24/2020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174658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807F77-AC03-42B9-8D0C-1F0F3BC7700B}" type="datetime1">
              <a:rPr lang="en-US" smtClean="0"/>
              <a:t>11/24/2020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2578638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DD58E-5F17-4263-B58D-A7A2AD14C6C3}" type="datetime1">
              <a:rPr lang="en-US" smtClean="0"/>
              <a:t>11/24/2020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3733496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46C5F1-F1BE-4C31-BE34-1BF843355CCB}" type="datetime1">
              <a:rPr lang="en-US" smtClean="0"/>
              <a:t>11/24/2020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8B6FDC-AF46-8943-8028-33C4E23152A2}" type="slidenum">
              <a:rPr lang="en-US" smtClean="0"/>
              <a:t>‹#›</a:t>
            </a:fld>
            <a:endParaRPr lang="en-US"/>
          </a:p>
        </p:txBody>
      </p:sp>
    </p:spTree>
    <p:extLst>
      <p:ext uri="{BB962C8B-B14F-4D97-AF65-F5344CB8AC3E}">
        <p14:creationId xmlns:p14="http://schemas.microsoft.com/office/powerpoint/2010/main" val="18168461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8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19.pn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rcompanion.org/rcompanion/d_02.htm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98BBA0-4A7C-E647-BBEA-1586259AAE82}"/>
              </a:ext>
            </a:extLst>
          </p:cNvPr>
          <p:cNvSpPr>
            <a:spLocks noGrp="1"/>
          </p:cNvSpPr>
          <p:nvPr>
            <p:ph type="ctrTitle"/>
          </p:nvPr>
        </p:nvSpPr>
        <p:spPr>
          <a:xfrm>
            <a:off x="304800" y="1122363"/>
            <a:ext cx="8656320" cy="2387600"/>
          </a:xfrm>
        </p:spPr>
        <p:txBody>
          <a:bodyPr>
            <a:normAutofit/>
          </a:bodyPr>
          <a:lstStyle/>
          <a:p>
            <a:pPr>
              <a:spcBef>
                <a:spcPts val="1000"/>
              </a:spcBef>
            </a:pPr>
            <a:r>
              <a:rPr lang="en-US" sz="4400" b="1" dirty="0">
                <a:latin typeface="+mn-lt"/>
                <a:ea typeface="+mn-ea"/>
                <a:cs typeface="+mn-cs"/>
              </a:rPr>
              <a:t>Unit 4: </a:t>
            </a:r>
            <a:br>
              <a:rPr lang="en-US" sz="4400" b="1" dirty="0">
                <a:latin typeface="+mn-lt"/>
                <a:ea typeface="+mn-ea"/>
                <a:cs typeface="+mn-cs"/>
              </a:rPr>
            </a:br>
            <a:r>
              <a:rPr lang="en-US" sz="4400" b="1" dirty="0">
                <a:latin typeface="+mn-lt"/>
                <a:ea typeface="+mn-ea"/>
                <a:cs typeface="+mn-cs"/>
              </a:rPr>
              <a:t>For Live Session Assignment</a:t>
            </a:r>
          </a:p>
        </p:txBody>
      </p:sp>
      <p:sp>
        <p:nvSpPr>
          <p:cNvPr id="3" name="Subtitle 2">
            <a:extLst>
              <a:ext uri="{FF2B5EF4-FFF2-40B4-BE49-F238E27FC236}">
                <a16:creationId xmlns="" xmlns:a16="http://schemas.microsoft.com/office/drawing/2014/main" id="{AC2292BC-4DA6-2E42-AF5B-2ECA2972744C}"/>
              </a:ext>
            </a:extLst>
          </p:cNvPr>
          <p:cNvSpPr>
            <a:spLocks noGrp="1"/>
          </p:cNvSpPr>
          <p:nvPr>
            <p:ph type="subTitle" idx="1"/>
          </p:nvPr>
        </p:nvSpPr>
        <p:spPr/>
        <p:txBody>
          <a:bodyPr>
            <a:normAutofit/>
          </a:bodyPr>
          <a:lstStyle/>
          <a:p>
            <a:r>
              <a:rPr lang="en-US" sz="3600" b="1" dirty="0"/>
              <a:t>Alternatives to the </a:t>
            </a:r>
            <a:r>
              <a:rPr lang="en-US" sz="3600" b="1" dirty="0" smtClean="0"/>
              <a:t>t-tools</a:t>
            </a:r>
          </a:p>
          <a:p>
            <a:r>
              <a:rPr lang="en-US" sz="3600" b="1" dirty="0"/>
              <a:t>Welch t-test</a:t>
            </a:r>
          </a:p>
          <a:p>
            <a:endParaRPr lang="en-US" sz="3600" b="1" dirty="0"/>
          </a:p>
        </p:txBody>
      </p:sp>
      <p:sp>
        <p:nvSpPr>
          <p:cNvPr id="4" name="Slide Number Placeholder 3"/>
          <p:cNvSpPr>
            <a:spLocks noGrp="1"/>
          </p:cNvSpPr>
          <p:nvPr>
            <p:ph type="sldNum" sz="quarter" idx="12"/>
          </p:nvPr>
        </p:nvSpPr>
        <p:spPr/>
        <p:txBody>
          <a:bodyPr/>
          <a:lstStyle/>
          <a:p>
            <a:fld id="{EE8B6FDC-AF46-8943-8028-33C4E23152A2}" type="slidenum">
              <a:rPr lang="en-US" smtClean="0"/>
              <a:t>1</a:t>
            </a:fld>
            <a:endParaRPr lang="en-US"/>
          </a:p>
        </p:txBody>
      </p:sp>
    </p:spTree>
    <p:extLst>
      <p:ext uri="{BB962C8B-B14F-4D97-AF65-F5344CB8AC3E}">
        <p14:creationId xmlns:p14="http://schemas.microsoft.com/office/powerpoint/2010/main" val="3812831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10446" y="1548792"/>
            <a:ext cx="4506674" cy="2322564"/>
          </a:xfrm>
          <a:prstGeom prst="rect">
            <a:avLst/>
          </a:prstGeom>
        </p:spPr>
      </p:pic>
      <p:sp>
        <p:nvSpPr>
          <p:cNvPr id="5" name="Rectangle 4"/>
          <p:cNvSpPr/>
          <p:nvPr/>
        </p:nvSpPr>
        <p:spPr>
          <a:xfrm>
            <a:off x="310446" y="5705410"/>
            <a:ext cx="8551926" cy="946413"/>
          </a:xfrm>
          <a:prstGeom prst="rect">
            <a:avLst/>
          </a:prstGeom>
        </p:spPr>
        <p:txBody>
          <a:bodyPr wrap="square">
            <a:spAutoFit/>
          </a:bodyPr>
          <a:lstStyle/>
          <a:p>
            <a:r>
              <a:rPr lang="en-US" sz="1400" b="1" dirty="0">
                <a:solidFill>
                  <a:prstClr val="black"/>
                </a:solidFill>
              </a:rPr>
              <a:t>Statistical Conclusion </a:t>
            </a:r>
            <a:r>
              <a:rPr lang="en-US" sz="1400" b="1" dirty="0" smtClean="0">
                <a:solidFill>
                  <a:prstClr val="black"/>
                </a:solidFill>
              </a:rPr>
              <a:t>: </a:t>
            </a:r>
            <a:r>
              <a:rPr lang="en-US" sz="1400" dirty="0">
                <a:solidFill>
                  <a:prstClr val="black"/>
                </a:solidFill>
              </a:rPr>
              <a:t>A range of plausible values for how much smaller the “modified” distribution is than the “traditional” (treatment effect) is [-158, -59] </a:t>
            </a:r>
            <a:r>
              <a:rPr lang="en-US" sz="1400" dirty="0" smtClean="0">
                <a:solidFill>
                  <a:prstClr val="black"/>
                </a:solidFill>
              </a:rPr>
              <a:t> </a:t>
            </a:r>
            <a:r>
              <a:rPr lang="en-US" sz="1400" dirty="0">
                <a:solidFill>
                  <a:prstClr val="black"/>
                </a:solidFill>
              </a:rPr>
              <a:t>(95% conﬁdence interval based on a rank-sum test) with a point-estimate of </a:t>
            </a:r>
            <a:r>
              <a:rPr lang="en-US" sz="1400" dirty="0" smtClean="0">
                <a:solidFill>
                  <a:prstClr val="black"/>
                </a:solidFill>
              </a:rPr>
              <a:t>-108.5. </a:t>
            </a:r>
            <a:endParaRPr lang="en-US" sz="1400" dirty="0">
              <a:solidFill>
                <a:prstClr val="black"/>
              </a:solidFill>
            </a:endParaRPr>
          </a:p>
          <a:p>
            <a:endParaRPr lang="en-US" sz="1350" dirty="0">
              <a:solidFill>
                <a:prstClr val="black"/>
              </a:solidFill>
            </a:endParaRPr>
          </a:p>
        </p:txBody>
      </p:sp>
      <p:sp>
        <p:nvSpPr>
          <p:cNvPr id="7" name="Title 2"/>
          <p:cNvSpPr>
            <a:spLocks noGrp="1"/>
          </p:cNvSpPr>
          <p:nvPr>
            <p:ph type="title"/>
          </p:nvPr>
        </p:nvSpPr>
        <p:spPr>
          <a:xfrm>
            <a:off x="597329" y="252806"/>
            <a:ext cx="7543800" cy="1267236"/>
          </a:xfrm>
        </p:spPr>
        <p:txBody>
          <a:bodyPr>
            <a:normAutofit/>
          </a:bodyPr>
          <a:lstStyle/>
          <a:p>
            <a:r>
              <a:rPr lang="en-US" sz="2800" b="1" dirty="0">
                <a:latin typeface="+mn-lt"/>
              </a:rPr>
              <a:t>Cognitive Load </a:t>
            </a:r>
            <a:r>
              <a:rPr lang="en-US" sz="2800" b="1" dirty="0" smtClean="0">
                <a:latin typeface="+mn-lt"/>
              </a:rPr>
              <a:t>Experiment</a:t>
            </a:r>
            <a:br>
              <a:rPr lang="en-US" sz="2800" b="1" dirty="0" smtClean="0">
                <a:latin typeface="+mn-lt"/>
              </a:rPr>
            </a:br>
            <a:r>
              <a:rPr lang="en-US" sz="2800" b="1" dirty="0" smtClean="0">
                <a:latin typeface="+mn-lt"/>
              </a:rPr>
              <a:t>Confidence Interval for Group Difference</a:t>
            </a:r>
            <a:endParaRPr lang="en-US" sz="2800" b="1" dirty="0">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46" y="4052054"/>
            <a:ext cx="4914069" cy="947457"/>
          </a:xfrm>
          <a:prstGeom prst="rect">
            <a:avLst/>
          </a:prstGeom>
          <a:ln>
            <a:solidFill>
              <a:srgbClr val="002060"/>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573" y="1992509"/>
            <a:ext cx="3914775" cy="1729862"/>
          </a:xfrm>
          <a:prstGeom prst="rect">
            <a:avLst/>
          </a:prstGeom>
        </p:spPr>
      </p:pic>
      <p:sp>
        <p:nvSpPr>
          <p:cNvPr id="6" name="TextBox 5">
            <a:extLst>
              <a:ext uri="{FF2B5EF4-FFF2-40B4-BE49-F238E27FC236}">
                <a16:creationId xmlns:a16="http://schemas.microsoft.com/office/drawing/2014/main" xmlns="" id="{8DCF6559-3CF3-48B1-9DEF-AD612C71F764}"/>
              </a:ext>
            </a:extLst>
          </p:cNvPr>
          <p:cNvSpPr txBox="1"/>
          <p:nvPr/>
        </p:nvSpPr>
        <p:spPr>
          <a:xfrm>
            <a:off x="310446" y="5189884"/>
            <a:ext cx="6978470" cy="307777"/>
          </a:xfrm>
          <a:prstGeom prst="rect">
            <a:avLst/>
          </a:prstGeom>
          <a:noFill/>
          <a:ln>
            <a:solidFill>
              <a:srgbClr val="002060"/>
            </a:solidFill>
          </a:ln>
        </p:spPr>
        <p:txBody>
          <a:bodyPr wrap="square" rtlCol="0">
            <a:spAutoFit/>
          </a:bodyPr>
          <a:lstStyle/>
          <a:p>
            <a:r>
              <a:rPr lang="en-US" sz="1400" dirty="0"/>
              <a:t>In R: wilcox.test(Score~Method, exact = TRUE, alternative = "two.sided", conf.int = TRUE</a:t>
            </a:r>
            <a:r>
              <a:rPr lang="en-US" sz="1400" dirty="0" smtClean="0"/>
              <a:t>)</a:t>
            </a:r>
            <a:endParaRPr lang="en-US" sz="1350" dirty="0"/>
          </a:p>
        </p:txBody>
      </p:sp>
      <p:cxnSp>
        <p:nvCxnSpPr>
          <p:cNvPr id="10" name="Straight Arrow Connector 9"/>
          <p:cNvCxnSpPr/>
          <p:nvPr/>
        </p:nvCxnSpPr>
        <p:spPr>
          <a:xfrm>
            <a:off x="4227616" y="3484864"/>
            <a:ext cx="87795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1081556" y="4594235"/>
            <a:ext cx="331077" cy="2773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EE8B6FDC-AF46-8943-8028-33C4E23152A2}" type="slidenum">
              <a:rPr lang="en-US" smtClean="0"/>
              <a:t>10</a:t>
            </a:fld>
            <a:endParaRPr lang="en-US"/>
          </a:p>
        </p:txBody>
      </p:sp>
    </p:spTree>
    <p:extLst>
      <p:ext uri="{BB962C8B-B14F-4D97-AF65-F5344CB8AC3E}">
        <p14:creationId xmlns:p14="http://schemas.microsoft.com/office/powerpoint/2010/main" val="10803914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413877" y="1566195"/>
            <a:ext cx="3283807" cy="1762021"/>
          </a:xfrm>
          <a:prstGeom prst="rect">
            <a:avLst/>
          </a:prstGeom>
          <a:noFill/>
          <a:ln>
            <a:solidFill>
              <a:srgbClr val="002060"/>
            </a:solidFill>
          </a:ln>
        </p:spPr>
        <p:txBody>
          <a:bodyPr wrap="square" rtlCol="0">
            <a:spAutoFit/>
          </a:bodyPr>
          <a:lstStyle/>
          <a:p>
            <a:pPr indent="-457200"/>
            <a:r>
              <a:rPr lang="en-US" sz="1050" dirty="0">
                <a:solidFill>
                  <a:prstClr val="black"/>
                </a:solidFill>
              </a:rPr>
              <a:t>H</a:t>
            </a:r>
            <a:r>
              <a:rPr lang="en-US" sz="1050" baseline="-25000" dirty="0">
                <a:solidFill>
                  <a:prstClr val="black"/>
                </a:solidFill>
              </a:rPr>
              <a:t>0</a:t>
            </a:r>
            <a:r>
              <a:rPr lang="en-US" sz="1050" dirty="0">
                <a:solidFill>
                  <a:prstClr val="black"/>
                </a:solidFill>
              </a:rPr>
              <a:t>: Distribution of Modified and Conventional Scores are </a:t>
            </a:r>
            <a:endParaRPr lang="en-US" sz="1050" dirty="0" smtClean="0">
              <a:solidFill>
                <a:prstClr val="black"/>
              </a:solidFill>
            </a:endParaRPr>
          </a:p>
          <a:p>
            <a:pPr indent="-457200"/>
            <a:r>
              <a:rPr lang="en-US" sz="1050" dirty="0">
                <a:solidFill>
                  <a:prstClr val="black"/>
                </a:solidFill>
              </a:rPr>
              <a:t> </a:t>
            </a:r>
            <a:r>
              <a:rPr lang="en-US" sz="1050" dirty="0" smtClean="0">
                <a:solidFill>
                  <a:prstClr val="black"/>
                </a:solidFill>
              </a:rPr>
              <a:t>      equal</a:t>
            </a:r>
            <a:endParaRPr lang="en-US" sz="1050" dirty="0">
              <a:solidFill>
                <a:prstClr val="black"/>
              </a:solidFill>
            </a:endParaRPr>
          </a:p>
          <a:p>
            <a:r>
              <a:rPr lang="en-US" sz="1050" dirty="0">
                <a:solidFill>
                  <a:prstClr val="black"/>
                </a:solidFill>
              </a:rPr>
              <a:t>H</a:t>
            </a:r>
            <a:r>
              <a:rPr lang="en-US" sz="1050" baseline="-25000" dirty="0">
                <a:solidFill>
                  <a:prstClr val="black"/>
                </a:solidFill>
              </a:rPr>
              <a:t>a</a:t>
            </a:r>
            <a:r>
              <a:rPr lang="en-US" sz="1050" dirty="0">
                <a:solidFill>
                  <a:prstClr val="black"/>
                </a:solidFill>
              </a:rPr>
              <a:t>: Distribution of Modified Scores is less than that of </a:t>
            </a:r>
            <a:endParaRPr lang="en-US" sz="1050" dirty="0" smtClean="0">
              <a:solidFill>
                <a:prstClr val="black"/>
              </a:solidFill>
            </a:endParaRPr>
          </a:p>
          <a:p>
            <a:r>
              <a:rPr lang="en-US" sz="1050" dirty="0">
                <a:solidFill>
                  <a:prstClr val="black"/>
                </a:solidFill>
              </a:rPr>
              <a:t> </a:t>
            </a:r>
            <a:r>
              <a:rPr lang="en-US" sz="1050" dirty="0" smtClean="0">
                <a:solidFill>
                  <a:prstClr val="black"/>
                </a:solidFill>
              </a:rPr>
              <a:t>     Conventional</a:t>
            </a:r>
            <a:endParaRPr lang="en-US" sz="1050" dirty="0">
              <a:solidFill>
                <a:prstClr val="black"/>
              </a:solidFill>
            </a:endParaRPr>
          </a:p>
          <a:p>
            <a:endParaRPr lang="en-US" sz="1050" dirty="0">
              <a:solidFill>
                <a:prstClr val="black"/>
              </a:solidFill>
            </a:endParaRPr>
          </a:p>
          <a:p>
            <a:r>
              <a:rPr lang="en-US" sz="1050" dirty="0">
                <a:solidFill>
                  <a:prstClr val="black"/>
                </a:solidFill>
              </a:rPr>
              <a:t>Critical Value (left sided): -1.645 (alpha = .05)</a:t>
            </a:r>
          </a:p>
          <a:p>
            <a:r>
              <a:rPr lang="en-US" sz="1050" dirty="0">
                <a:solidFill>
                  <a:prstClr val="black"/>
                </a:solidFill>
              </a:rPr>
              <a:t>Test Statistic: z-stat = -3.0183</a:t>
            </a:r>
          </a:p>
          <a:p>
            <a:r>
              <a:rPr lang="en-US" sz="1050" dirty="0">
                <a:solidFill>
                  <a:prstClr val="black"/>
                </a:solidFill>
              </a:rPr>
              <a:t>P-value (left sided)= .0013</a:t>
            </a:r>
          </a:p>
          <a:p>
            <a:r>
              <a:rPr lang="en-US" sz="1050" dirty="0">
                <a:solidFill>
                  <a:prstClr val="black"/>
                </a:solidFill>
              </a:rPr>
              <a:t>Reject </a:t>
            </a:r>
            <a:r>
              <a:rPr lang="en-US" sz="1050" dirty="0" smtClean="0">
                <a:solidFill>
                  <a:prstClr val="black"/>
                </a:solidFill>
              </a:rPr>
              <a:t>H</a:t>
            </a:r>
            <a:r>
              <a:rPr lang="en-US" sz="1050" baseline="-25000" dirty="0" smtClean="0">
                <a:solidFill>
                  <a:prstClr val="black"/>
                </a:solidFill>
              </a:rPr>
              <a:t>0</a:t>
            </a:r>
          </a:p>
          <a:p>
            <a:endParaRPr lang="en-US" sz="1050" baseline="-25000" dirty="0">
              <a:solidFill>
                <a:prstClr val="black"/>
              </a:solidFill>
            </a:endParaRPr>
          </a:p>
          <a:p>
            <a:endParaRPr lang="en-US" sz="1050" baseline="-25000" dirty="0">
              <a:solidFill>
                <a:prstClr val="black"/>
              </a:solidFill>
            </a:endParaRPr>
          </a:p>
        </p:txBody>
      </p:sp>
      <p:sp>
        <p:nvSpPr>
          <p:cNvPr id="7" name="Title 2"/>
          <p:cNvSpPr>
            <a:spLocks noGrp="1"/>
          </p:cNvSpPr>
          <p:nvPr>
            <p:ph type="title"/>
          </p:nvPr>
        </p:nvSpPr>
        <p:spPr>
          <a:xfrm>
            <a:off x="338827" y="436946"/>
            <a:ext cx="8044594" cy="574514"/>
          </a:xfrm>
        </p:spPr>
        <p:txBody>
          <a:bodyPr>
            <a:normAutofit fontScale="90000"/>
          </a:bodyPr>
          <a:lstStyle/>
          <a:p>
            <a:r>
              <a:rPr lang="en-US" sz="2800" b="1" dirty="0">
                <a:latin typeface="+mn-lt"/>
              </a:rPr>
              <a:t>Cognitive Load </a:t>
            </a:r>
            <a:r>
              <a:rPr lang="en-US" sz="2800" b="1" dirty="0" smtClean="0">
                <a:latin typeface="+mn-lt"/>
              </a:rPr>
              <a:t>Experiment: Hypothesis Test Conclusion</a:t>
            </a:r>
            <a:endParaRPr lang="en-US" sz="2800" b="1" dirty="0">
              <a:latin typeface="+mn-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091" y="4059610"/>
            <a:ext cx="3943572" cy="960028"/>
          </a:xfrm>
          <a:prstGeom prst="rect">
            <a:avLst/>
          </a:prstGeom>
          <a:ln>
            <a:solidFill>
              <a:srgbClr val="002060"/>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8740" y="1566195"/>
            <a:ext cx="2253515" cy="841704"/>
          </a:xfrm>
          <a:prstGeom prst="rect">
            <a:avLst/>
          </a:prstGeom>
        </p:spPr>
      </p:pic>
      <p:pic>
        <p:nvPicPr>
          <p:cNvPr id="10" name="Content Placeholder 3"/>
          <p:cNvPicPr>
            <a:picLocks noChangeAspect="1"/>
          </p:cNvPicPr>
          <p:nvPr/>
        </p:nvPicPr>
        <p:blipFill>
          <a:blip r:embed="rId4"/>
          <a:stretch>
            <a:fillRect/>
          </a:stretch>
        </p:blipFill>
        <p:spPr>
          <a:xfrm>
            <a:off x="84898" y="1151907"/>
            <a:ext cx="3328979" cy="2771160"/>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15236" t="33310" r="15812"/>
          <a:stretch/>
        </p:blipFill>
        <p:spPr>
          <a:xfrm>
            <a:off x="6960052" y="2447205"/>
            <a:ext cx="1905000" cy="3341279"/>
          </a:xfrm>
          <a:prstGeom prst="rect">
            <a:avLst/>
          </a:prstGeom>
        </p:spPr>
      </p:pic>
      <p:sp>
        <p:nvSpPr>
          <p:cNvPr id="12" name="Rectangle 11">
            <a:extLst>
              <a:ext uri="{FF2B5EF4-FFF2-40B4-BE49-F238E27FC236}">
                <a16:creationId xmlns:a16="http://schemas.microsoft.com/office/drawing/2014/main" xmlns="" id="{B8D3D03B-4256-4C8B-A981-3279368F2C2B}"/>
              </a:ext>
            </a:extLst>
          </p:cNvPr>
          <p:cNvSpPr/>
          <p:nvPr/>
        </p:nvSpPr>
        <p:spPr>
          <a:xfrm>
            <a:off x="8360474" y="3535540"/>
            <a:ext cx="446567" cy="2528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xmlns="" id="{C867F391-C08A-46E5-9038-24DC9F516644}"/>
              </a:ext>
            </a:extLst>
          </p:cNvPr>
          <p:cNvSpPr/>
          <p:nvPr/>
        </p:nvSpPr>
        <p:spPr>
          <a:xfrm>
            <a:off x="8360475" y="3346233"/>
            <a:ext cx="446567" cy="1893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9" name="Straight Arrow Connector 8"/>
          <p:cNvCxnSpPr/>
          <p:nvPr/>
        </p:nvCxnSpPr>
        <p:spPr>
          <a:xfrm>
            <a:off x="3372591" y="3491686"/>
            <a:ext cx="361040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105739" y="3535540"/>
            <a:ext cx="2144109" cy="2528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Normal Approximation</a:t>
            </a:r>
            <a:endParaRPr lang="en-US" sz="1400" dirty="0"/>
          </a:p>
        </p:txBody>
      </p:sp>
      <p:sp>
        <p:nvSpPr>
          <p:cNvPr id="6" name="Slide Number Placeholder 5"/>
          <p:cNvSpPr>
            <a:spLocks noGrp="1"/>
          </p:cNvSpPr>
          <p:nvPr>
            <p:ph type="sldNum" sz="quarter" idx="12"/>
          </p:nvPr>
        </p:nvSpPr>
        <p:spPr>
          <a:xfrm>
            <a:off x="6526357" y="6346433"/>
            <a:ext cx="2057400" cy="365125"/>
          </a:xfrm>
        </p:spPr>
        <p:txBody>
          <a:bodyPr/>
          <a:lstStyle/>
          <a:p>
            <a:fld id="{EE8B6FDC-AF46-8943-8028-33C4E23152A2}" type="slidenum">
              <a:rPr lang="en-US" smtClean="0"/>
              <a:t>11</a:t>
            </a:fld>
            <a:endParaRPr lang="en-US"/>
          </a:p>
        </p:txBody>
      </p:sp>
      <p:sp>
        <p:nvSpPr>
          <p:cNvPr id="5" name="Rectangle 4"/>
          <p:cNvSpPr/>
          <p:nvPr/>
        </p:nvSpPr>
        <p:spPr>
          <a:xfrm>
            <a:off x="84898" y="5190168"/>
            <a:ext cx="6898102" cy="1338828"/>
          </a:xfrm>
          <a:prstGeom prst="rect">
            <a:avLst/>
          </a:prstGeom>
          <a:ln w="19050">
            <a:solidFill>
              <a:srgbClr val="00B050"/>
            </a:solidFill>
          </a:ln>
        </p:spPr>
        <p:txBody>
          <a:bodyPr wrap="square">
            <a:spAutoFit/>
          </a:bodyPr>
          <a:lstStyle/>
          <a:p>
            <a:pPr algn="just"/>
            <a:r>
              <a:rPr lang="en-US" sz="1350" b="1" dirty="0">
                <a:solidFill>
                  <a:prstClr val="black"/>
                </a:solidFill>
              </a:rPr>
              <a:t>Statistical Conclusion (continued): </a:t>
            </a:r>
            <a:r>
              <a:rPr lang="en-US" sz="1350" dirty="0">
                <a:solidFill>
                  <a:prstClr val="black"/>
                </a:solidFill>
              </a:rPr>
              <a:t>The data provide convincing evidence that a student could solve the problem more quickly after the “modiﬁed” rather than the “conventional” method (one-sided, normal approximation w/ C.C. p-value = 0.0013, from the rank-sum test). A range of plausible values for how much smaller the “modified” distribution is than the “traditional” (treatment effect) is [-158, -59] sec. (95% conﬁdence interval based on a rank-sum test) with a point-estimate of </a:t>
            </a:r>
            <a:r>
              <a:rPr lang="en-US" sz="1350" dirty="0" smtClean="0">
                <a:solidFill>
                  <a:prstClr val="black"/>
                </a:solidFill>
              </a:rPr>
              <a:t>-108.5 </a:t>
            </a:r>
            <a:r>
              <a:rPr lang="en-US" sz="1350" dirty="0">
                <a:solidFill>
                  <a:prstClr val="black"/>
                </a:solidFill>
              </a:rPr>
              <a:t>sec</a:t>
            </a:r>
            <a:r>
              <a:rPr lang="en-US" sz="1350" dirty="0" smtClean="0">
                <a:solidFill>
                  <a:prstClr val="black"/>
                </a:solidFill>
              </a:rPr>
              <a:t>.</a:t>
            </a:r>
            <a:endParaRPr lang="en-US" sz="1350" dirty="0">
              <a:solidFill>
                <a:prstClr val="black"/>
              </a:solidFill>
            </a:endParaRPr>
          </a:p>
        </p:txBody>
      </p:sp>
    </p:spTree>
    <p:extLst>
      <p:ext uri="{BB962C8B-B14F-4D97-AF65-F5344CB8AC3E}">
        <p14:creationId xmlns:p14="http://schemas.microsoft.com/office/powerpoint/2010/main" val="5499886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Creativity Study: Reminder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89577" y="3472978"/>
                <a:ext cx="6964846" cy="3265486"/>
              </a:xfrm>
            </p:spPr>
            <p:txBody>
              <a:bodyPr>
                <a:normAutofit fontScale="55000" lnSpcReduction="20000"/>
              </a:bodyPr>
              <a:lstStyle/>
              <a:p>
                <a:pPr>
                  <a:buFont typeface="Arial" charset="0"/>
                  <a:buChar char="•"/>
                </a:pPr>
                <a:r>
                  <a:rPr lang="en-US" dirty="0"/>
                  <a:t>We additionally need to know/estimate the standard deviation of </a:t>
                </a:r>
                <a14:m>
                  <m:oMath xmlns:m="http://schemas.openxmlformats.org/officeDocument/2006/math">
                    <m:sSub>
                      <m:sSubPr>
                        <m:ctrlPr>
                          <a:rPr lang="en-US" i="1">
                            <a:latin typeface="Cambria Math"/>
                            <a:ea typeface="Cambria Math" charset="0"/>
                            <a:cs typeface="Cambria Math" charset="0"/>
                          </a:rPr>
                        </m:ctrlPr>
                      </m:sSubPr>
                      <m:e>
                        <m:acc>
                          <m:accPr>
                            <m:chr m:val="̅"/>
                            <m:ctrlPr>
                              <a:rPr lang="en-US" i="1">
                                <a:latin typeface="Cambria Math"/>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𝐼</m:t>
                        </m:r>
                      </m:sub>
                    </m:sSub>
                    <m:r>
                      <a:rPr lang="en-US" i="1">
                        <a:latin typeface="Cambria Math" charset="0"/>
                        <a:ea typeface="Cambria Math" charset="0"/>
                        <a:cs typeface="Cambria Math" charset="0"/>
                      </a:rPr>
                      <m:t>−</m:t>
                    </m:r>
                    <m:sSub>
                      <m:sSubPr>
                        <m:ctrlPr>
                          <a:rPr lang="en-US" i="1">
                            <a:latin typeface="Cambria Math"/>
                            <a:ea typeface="Cambria Math" charset="0"/>
                            <a:cs typeface="Cambria Math" charset="0"/>
                          </a:rPr>
                        </m:ctrlPr>
                      </m:sSubPr>
                      <m:e>
                        <m:acc>
                          <m:accPr>
                            <m:chr m:val="̅"/>
                            <m:ctrlPr>
                              <a:rPr lang="en-US" i="1">
                                <a:latin typeface="Cambria Math"/>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𝐸</m:t>
                        </m:r>
                      </m:sub>
                    </m:sSub>
                  </m:oMath>
                </a14:m>
                <a:endParaRPr lang="en-US" dirty="0"/>
              </a:p>
              <a:p>
                <a:pPr>
                  <a:buFont typeface="Arial" charset="0"/>
                  <a:buChar char="•"/>
                </a:pPr>
                <a:r>
                  <a:rPr lang="en-US" dirty="0"/>
                  <a:t> There are two ways mentioned in the book</a:t>
                </a:r>
              </a:p>
              <a:p>
                <a:pPr marL="562356" lvl="1" indent="-342900">
                  <a:buFont typeface="+mj-lt"/>
                  <a:buAutoNum type="arabicPeriod"/>
                </a:pPr>
                <a:r>
                  <a:rPr lang="en-US" dirty="0"/>
                  <a:t>Pooled SD</a:t>
                </a:r>
              </a:p>
              <a:p>
                <a:pPr marL="562356" lvl="1" indent="-342900">
                  <a:buFont typeface="+mj-lt"/>
                  <a:buAutoNum type="arabicPeriod"/>
                </a:pPr>
                <a:r>
                  <a:rPr lang="en-US" dirty="0"/>
                  <a:t>Welch’s SD </a:t>
                </a:r>
              </a:p>
              <a:p>
                <a:pPr>
                  <a:buFont typeface="Arial" charset="0"/>
                  <a:buChar char="•"/>
                </a:pPr>
                <a:r>
                  <a:rPr lang="en-US" dirty="0">
                    <a:latin typeface="Cambria Math" charset="0"/>
                  </a:rPr>
                  <a:t>To create the pooled SD, we need to assume that </a:t>
                </a:r>
                <a14:m>
                  <m:oMath xmlns:m="http://schemas.openxmlformats.org/officeDocument/2006/math">
                    <m:sSub>
                      <m:sSubPr>
                        <m:ctrlPr>
                          <a:rPr lang="en-US" i="1" smtClean="0">
                            <a:latin typeface="Cambria Math"/>
                          </a:rPr>
                        </m:ctrlPr>
                      </m:sSubPr>
                      <m:e>
                        <m:r>
                          <a:rPr lang="en-US" i="1" smtClean="0">
                            <a:latin typeface="Cambria Math" charset="0"/>
                            <a:ea typeface="Cambria Math" charset="0"/>
                            <a:cs typeface="Cambria Math" charset="0"/>
                          </a:rPr>
                          <m:t>𝜎</m:t>
                        </m:r>
                      </m:e>
                      <m:sub>
                        <m:r>
                          <a:rPr lang="en-US" b="0" i="1" smtClean="0">
                            <a:latin typeface="Cambria Math" charset="0"/>
                          </a:rPr>
                          <m:t>𝐼</m:t>
                        </m:r>
                      </m:sub>
                    </m:sSub>
                    <m:r>
                      <a:rPr lang="en-US" b="0" i="1" smtClean="0">
                        <a:latin typeface="Cambria Math" charset="0"/>
                      </a:rPr>
                      <m:t>=</m:t>
                    </m:r>
                    <m:sSub>
                      <m:sSubPr>
                        <m:ctrlPr>
                          <a:rPr lang="en-US" i="1">
                            <a:latin typeface="Cambria Math"/>
                          </a:rPr>
                        </m:ctrlPr>
                      </m:sSub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𝐸</m:t>
                        </m:r>
                      </m:sub>
                    </m:sSub>
                  </m:oMath>
                </a14:m>
                <a:endParaRPr lang="en-US" b="0" dirty="0">
                  <a:latin typeface="Cambria Math" charset="0"/>
                </a:endParaRPr>
              </a:p>
              <a:p>
                <a:pPr>
                  <a:buFont typeface="Arial" charset="0"/>
                  <a:buChar char="•"/>
                </a:pPr>
                <a:r>
                  <a:rPr lang="en-US" dirty="0">
                    <a:latin typeface="Cambria Math" charset="0"/>
                  </a:rPr>
                  <a:t>Then, we can form an estimate of this common standard deviation via</a:t>
                </a:r>
                <a:endParaRPr lang="en-US" b="0" dirty="0">
                  <a:latin typeface="Cambria Math" charset="0"/>
                </a:endParaRPr>
              </a:p>
              <a:p>
                <a:pPr>
                  <a:buFont typeface="Arial" charset="0"/>
                  <a:buChar char="•"/>
                </a:pPr>
                <a14:m>
                  <m:oMath xmlns:m="http://schemas.openxmlformats.org/officeDocument/2006/math">
                    <m:sSub>
                      <m:sSubPr>
                        <m:ctrlPr>
                          <a:rPr lang="en-US" b="0" i="1" smtClean="0">
                            <a:latin typeface="Cambria Math"/>
                          </a:rPr>
                        </m:ctrlPr>
                      </m:sSubPr>
                      <m:e>
                        <m:r>
                          <a:rPr lang="en-US" b="0" i="1" smtClean="0">
                            <a:latin typeface="Cambria Math" charset="0"/>
                          </a:rPr>
                          <m:t>𝑠</m:t>
                        </m:r>
                      </m:e>
                      <m:sub>
                        <m:r>
                          <a:rPr lang="en-US" b="0" i="1" smtClean="0">
                            <a:latin typeface="Cambria Math" charset="0"/>
                          </a:rPr>
                          <m:t>𝑝</m:t>
                        </m:r>
                      </m:sub>
                    </m:sSub>
                    <m:r>
                      <a:rPr lang="en-US" b="0" i="1" smtClean="0">
                        <a:latin typeface="Cambria Math" charset="0"/>
                      </a:rPr>
                      <m:t>=</m:t>
                    </m:r>
                    <m:rad>
                      <m:radPr>
                        <m:degHide m:val="on"/>
                        <m:ctrlPr>
                          <a:rPr lang="en-US" i="1">
                            <a:latin typeface="Cambria Math"/>
                          </a:rPr>
                        </m:ctrlPr>
                      </m:radPr>
                      <m:deg/>
                      <m:e>
                        <m:f>
                          <m:fPr>
                            <m:ctrlPr>
                              <a:rPr lang="bg-BG" i="1">
                                <a:latin typeface="Cambria Math"/>
                              </a:rPr>
                            </m:ctrlPr>
                          </m:fPr>
                          <m:num>
                            <m:r>
                              <a:rPr lang="en-US" b="0" i="1" smtClean="0">
                                <a:latin typeface="Cambria Math" charset="0"/>
                              </a:rPr>
                              <m:t>(</m:t>
                            </m:r>
                            <m:sSubSup>
                              <m:sSubSupPr>
                                <m:ctrlPr>
                                  <a:rPr lang="en-US" i="1">
                                    <a:latin typeface="Cambria Math"/>
                                  </a:rPr>
                                </m:ctrlPr>
                              </m:sSubSupPr>
                              <m:e>
                                <m:sSub>
                                  <m:sSubPr>
                                    <m:ctrlPr>
                                      <a:rPr lang="en-US" i="1" smtClean="0">
                                        <a:latin typeface="Cambria Math"/>
                                      </a:rPr>
                                    </m:ctrlPr>
                                  </m:sSubPr>
                                  <m:e>
                                    <m:r>
                                      <a:rPr lang="en-US" b="0" i="1" smtClean="0">
                                        <a:latin typeface="Cambria Math" charset="0"/>
                                      </a:rPr>
                                      <m:t>𝑛</m:t>
                                    </m:r>
                                  </m:e>
                                  <m:sub>
                                    <m:r>
                                      <a:rPr lang="en-US" b="0" i="1" smtClean="0">
                                        <a:latin typeface="Cambria Math" charset="0"/>
                                      </a:rPr>
                                      <m:t>𝐼</m:t>
                                    </m:r>
                                  </m:sub>
                                </m:sSub>
                                <m:r>
                                  <a:rPr lang="en-US" b="0" i="1" smtClean="0">
                                    <a:latin typeface="Cambria Math" charset="0"/>
                                  </a:rPr>
                                  <m:t>−1) </m:t>
                                </m:r>
                                <m:r>
                                  <a:rPr lang="en-US" i="1">
                                    <a:latin typeface="Cambria Math" charset="0"/>
                                  </a:rPr>
                                  <m:t>𝑠</m:t>
                                </m:r>
                              </m:e>
                              <m:sub>
                                <m:r>
                                  <a:rPr lang="en-US" i="1">
                                    <a:latin typeface="Cambria Math" charset="0"/>
                                  </a:rPr>
                                  <m:t>𝐼</m:t>
                                </m:r>
                              </m:sub>
                              <m:sup>
                                <m:r>
                                  <a:rPr lang="en-US" i="1">
                                    <a:latin typeface="Cambria Math" charset="0"/>
                                  </a:rPr>
                                  <m:t>2</m:t>
                                </m:r>
                              </m:sup>
                            </m:sSubSup>
                            <m:r>
                              <a:rPr lang="en-US" b="0" i="1" smtClean="0">
                                <a:latin typeface="Cambria Math" charset="0"/>
                              </a:rPr>
                              <m:t>+ </m:t>
                            </m:r>
                            <m:r>
                              <a:rPr lang="en-US" i="1">
                                <a:latin typeface="Cambria Math" charset="0"/>
                              </a:rPr>
                              <m:t>(</m:t>
                            </m:r>
                            <m:sSubSup>
                              <m:sSubSupPr>
                                <m:ctrlPr>
                                  <a:rPr lang="en-US" i="1">
                                    <a:latin typeface="Cambria Math"/>
                                  </a:rPr>
                                </m:ctrlPr>
                              </m:sSubSupPr>
                              <m:e>
                                <m:sSub>
                                  <m:sSubPr>
                                    <m:ctrlPr>
                                      <a:rPr lang="en-US" i="1">
                                        <a:latin typeface="Cambria Math"/>
                                      </a:rPr>
                                    </m:ctrlPr>
                                  </m:sSubPr>
                                  <m:e>
                                    <m:r>
                                      <a:rPr lang="en-US" i="1">
                                        <a:latin typeface="Cambria Math" charset="0"/>
                                      </a:rPr>
                                      <m:t>𝑛</m:t>
                                    </m:r>
                                  </m:e>
                                  <m:sub>
                                    <m:r>
                                      <a:rPr lang="en-US" b="0" i="1" smtClean="0">
                                        <a:latin typeface="Cambria Math" charset="0"/>
                                      </a:rPr>
                                      <m:t>𝐸</m:t>
                                    </m:r>
                                  </m:sub>
                                </m:sSub>
                                <m:r>
                                  <a:rPr lang="en-US" i="1">
                                    <a:latin typeface="Cambria Math" charset="0"/>
                                  </a:rPr>
                                  <m:t>−1) </m:t>
                                </m:r>
                                <m:r>
                                  <a:rPr lang="en-US" i="1">
                                    <a:latin typeface="Cambria Math" charset="0"/>
                                  </a:rPr>
                                  <m:t>𝑠</m:t>
                                </m:r>
                              </m:e>
                              <m:sub>
                                <m:r>
                                  <a:rPr lang="en-US" b="0" i="1" smtClean="0">
                                    <a:latin typeface="Cambria Math" charset="0"/>
                                  </a:rPr>
                                  <m:t>𝐸</m:t>
                                </m:r>
                              </m:sub>
                              <m:sup>
                                <m:r>
                                  <a:rPr lang="en-US" i="1">
                                    <a:latin typeface="Cambria Math" charset="0"/>
                                  </a:rPr>
                                  <m:t>2</m:t>
                                </m:r>
                              </m:sup>
                            </m:sSubSup>
                          </m:num>
                          <m:den>
                            <m:sSub>
                              <m:sSubPr>
                                <m:ctrlPr>
                                  <a:rPr lang="en-US" i="1">
                                    <a:latin typeface="Cambria Math"/>
                                  </a:rPr>
                                </m:ctrlPr>
                              </m:sSubPr>
                              <m:e>
                                <m:r>
                                  <a:rPr lang="en-US" i="1">
                                    <a:latin typeface="Cambria Math" charset="0"/>
                                  </a:rPr>
                                  <m:t>𝑛</m:t>
                                </m:r>
                              </m:e>
                              <m:sub>
                                <m:r>
                                  <a:rPr lang="en-US" i="1">
                                    <a:latin typeface="Cambria Math" charset="0"/>
                                  </a:rPr>
                                  <m:t>𝐼</m:t>
                                </m:r>
                              </m:sub>
                            </m:sSub>
                            <m:r>
                              <a:rPr lang="en-US" b="0" i="1" smtClean="0">
                                <a:latin typeface="Cambria Math" charset="0"/>
                              </a:rPr>
                              <m:t>+</m:t>
                            </m:r>
                            <m:sSub>
                              <m:sSubPr>
                                <m:ctrlPr>
                                  <a:rPr lang="en-US" i="1">
                                    <a:latin typeface="Cambria Math"/>
                                  </a:rPr>
                                </m:ctrlPr>
                              </m:sSubPr>
                              <m:e>
                                <m:r>
                                  <a:rPr lang="en-US" i="1">
                                    <a:latin typeface="Cambria Math" charset="0"/>
                                  </a:rPr>
                                  <m:t>𝑛</m:t>
                                </m:r>
                              </m:e>
                              <m:sub>
                                <m:r>
                                  <a:rPr lang="en-US" b="0" i="1" smtClean="0">
                                    <a:latin typeface="Cambria Math" charset="0"/>
                                  </a:rPr>
                                  <m:t>𝐸</m:t>
                                </m:r>
                              </m:sub>
                            </m:sSub>
                            <m:r>
                              <a:rPr lang="en-US" b="0" i="1" smtClean="0">
                                <a:latin typeface="Cambria Math" charset="0"/>
                              </a:rPr>
                              <m:t> −2</m:t>
                            </m:r>
                          </m:den>
                        </m:f>
                      </m:e>
                    </m:rad>
                  </m:oMath>
                </a14:m>
                <a:endParaRPr lang="en-US" b="0" i="1" dirty="0">
                  <a:latin typeface="Cambria Math" charset="0"/>
                </a:endParaRPr>
              </a:p>
              <a:p>
                <a:pPr>
                  <a:buFont typeface="Arial" charset="0"/>
                  <a:buChar char="•"/>
                </a:pPr>
                <a14:m>
                  <m:oMath xmlns:m="http://schemas.openxmlformats.org/officeDocument/2006/math">
                    <m:r>
                      <a:rPr lang="en-US" b="0" i="1" smtClean="0">
                        <a:latin typeface="Cambria Math" charset="0"/>
                      </a:rPr>
                      <m:t>𝑆𝐸</m:t>
                    </m:r>
                    <m:r>
                      <a:rPr lang="en-US" b="0" i="1" smtClean="0">
                        <a:latin typeface="Cambria Math" charset="0"/>
                      </a:rPr>
                      <m:t>(</m:t>
                    </m:r>
                    <m:sSub>
                      <m:sSubPr>
                        <m:ctrlPr>
                          <a:rPr lang="en-US" i="1">
                            <a:latin typeface="Cambria Math"/>
                            <a:ea typeface="Cambria Math" charset="0"/>
                            <a:cs typeface="Cambria Math" charset="0"/>
                          </a:rPr>
                        </m:ctrlPr>
                      </m:sSubPr>
                      <m:e>
                        <m:acc>
                          <m:accPr>
                            <m:chr m:val="̅"/>
                            <m:ctrlPr>
                              <a:rPr lang="en-US" i="1">
                                <a:latin typeface="Cambria Math"/>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𝐼</m:t>
                        </m:r>
                      </m:sub>
                    </m:sSub>
                    <m:r>
                      <a:rPr lang="en-US" i="1">
                        <a:latin typeface="Cambria Math" charset="0"/>
                        <a:ea typeface="Cambria Math" charset="0"/>
                        <a:cs typeface="Cambria Math" charset="0"/>
                      </a:rPr>
                      <m:t>−</m:t>
                    </m:r>
                    <m:sSub>
                      <m:sSubPr>
                        <m:ctrlPr>
                          <a:rPr lang="en-US" i="1">
                            <a:latin typeface="Cambria Math"/>
                            <a:ea typeface="Cambria Math" charset="0"/>
                            <a:cs typeface="Cambria Math" charset="0"/>
                          </a:rPr>
                        </m:ctrlPr>
                      </m:sSubPr>
                      <m:e>
                        <m:acc>
                          <m:accPr>
                            <m:chr m:val="̅"/>
                            <m:ctrlPr>
                              <a:rPr lang="en-US" i="1">
                                <a:latin typeface="Cambria Math"/>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𝐸</m:t>
                        </m:r>
                      </m:sub>
                    </m:sSub>
                  </m:oMath>
                </a14:m>
                <a:r>
                  <a:rPr lang="en-US" dirty="0"/>
                  <a:t>) = </a:t>
                </a:r>
                <a14:m>
                  <m:oMath xmlns:m="http://schemas.openxmlformats.org/officeDocument/2006/math">
                    <m:rad>
                      <m:radPr>
                        <m:degHide m:val="on"/>
                        <m:ctrlPr>
                          <a:rPr lang="en-US" i="1" smtClean="0">
                            <a:latin typeface="Cambria Math"/>
                          </a:rPr>
                        </m:ctrlPr>
                      </m:radPr>
                      <m:deg/>
                      <m:e>
                        <m:f>
                          <m:fPr>
                            <m:ctrlPr>
                              <a:rPr lang="bg-BG" i="1" smtClean="0">
                                <a:latin typeface="Cambria Math"/>
                              </a:rPr>
                            </m:ctrlPr>
                          </m:fPr>
                          <m:num>
                            <m:sSubSup>
                              <m:sSubSupPr>
                                <m:ctrlPr>
                                  <a:rPr lang="en-US" i="1" smtClean="0">
                                    <a:latin typeface="Cambria Math"/>
                                  </a:rPr>
                                </m:ctrlPr>
                              </m:sSubSupPr>
                              <m:e>
                                <m:r>
                                  <a:rPr lang="en-US" i="1" smtClean="0">
                                    <a:latin typeface="Cambria Math" charset="0"/>
                                    <a:ea typeface="Cambria Math" charset="0"/>
                                    <a:cs typeface="Cambria Math" charset="0"/>
                                  </a:rPr>
                                  <m:t>𝜎</m:t>
                                </m:r>
                              </m:e>
                              <m:sub>
                                <m:r>
                                  <a:rPr lang="en-US" b="0" i="1" smtClean="0">
                                    <a:latin typeface="Cambria Math" charset="0"/>
                                  </a:rPr>
                                  <m:t>𝐼</m:t>
                                </m:r>
                              </m:sub>
                              <m:sup>
                                <m:r>
                                  <a:rPr lang="en-US" b="0" i="1" smtClean="0">
                                    <a:latin typeface="Cambria Math" charset="0"/>
                                  </a:rPr>
                                  <m:t>2</m:t>
                                </m:r>
                              </m:sup>
                            </m:sSubSup>
                          </m:num>
                          <m:den>
                            <m:sSub>
                              <m:sSubPr>
                                <m:ctrlPr>
                                  <a:rPr lang="en-US" i="1" smtClean="0">
                                    <a:latin typeface="Cambria Math"/>
                                  </a:rPr>
                                </m:ctrlPr>
                              </m:sSubPr>
                              <m:e>
                                <m:r>
                                  <a:rPr lang="en-US" b="0" i="1" smtClean="0">
                                    <a:latin typeface="Cambria Math" charset="0"/>
                                  </a:rPr>
                                  <m:t>𝑛</m:t>
                                </m:r>
                              </m:e>
                              <m:sub>
                                <m:r>
                                  <a:rPr lang="en-US" b="0" i="1" smtClean="0">
                                    <a:latin typeface="Cambria Math" charset="0"/>
                                  </a:rPr>
                                  <m:t>𝐼</m:t>
                                </m:r>
                              </m:sub>
                            </m:sSub>
                          </m:den>
                        </m:f>
                        <m:r>
                          <a:rPr lang="en-US" b="0" i="1" smtClean="0">
                            <a:latin typeface="Cambria Math" charset="0"/>
                          </a:rPr>
                          <m:t>+</m:t>
                        </m:r>
                        <m:f>
                          <m:fPr>
                            <m:ctrlPr>
                              <a:rPr lang="bg-BG" b="0" i="1" smtClean="0">
                                <a:latin typeface="Cambria Math"/>
                              </a:rPr>
                            </m:ctrlPr>
                          </m:fPr>
                          <m:num>
                            <m:sSubSup>
                              <m:sSubSupPr>
                                <m:ctrlPr>
                                  <a:rPr lang="en-US" b="0" i="1" smtClean="0">
                                    <a:latin typeface="Cambria Math"/>
                                  </a:rPr>
                                </m:ctrlPr>
                              </m:sSubSupPr>
                              <m:e>
                                <m:r>
                                  <a:rPr lang="en-US" b="0" i="1" smtClean="0">
                                    <a:latin typeface="Cambria Math" charset="0"/>
                                    <a:ea typeface="Cambria Math" charset="0"/>
                                    <a:cs typeface="Cambria Math" charset="0"/>
                                  </a:rPr>
                                  <m:t>𝜎</m:t>
                                </m:r>
                              </m:e>
                              <m:sub>
                                <m:r>
                                  <a:rPr lang="en-US" b="0" i="1" smtClean="0">
                                    <a:latin typeface="Cambria Math" charset="0"/>
                                  </a:rPr>
                                  <m:t>𝐸</m:t>
                                </m:r>
                              </m:sub>
                              <m:sup>
                                <m:r>
                                  <a:rPr lang="en-US" b="0" i="1" smtClean="0">
                                    <a:latin typeface="Cambria Math" charset="0"/>
                                  </a:rPr>
                                  <m:t>2</m:t>
                                </m:r>
                              </m:sup>
                            </m:sSubSup>
                          </m:num>
                          <m:den>
                            <m:sSub>
                              <m:sSubPr>
                                <m:ctrlPr>
                                  <a:rPr lang="en-US" b="0" i="1" smtClean="0">
                                    <a:latin typeface="Cambria Math"/>
                                  </a:rPr>
                                </m:ctrlPr>
                              </m:sSubPr>
                              <m:e>
                                <m:r>
                                  <a:rPr lang="en-US" b="0" i="1" smtClean="0">
                                    <a:latin typeface="Cambria Math" charset="0"/>
                                  </a:rPr>
                                  <m:t>𝑛</m:t>
                                </m:r>
                              </m:e>
                              <m:sub>
                                <m:r>
                                  <a:rPr lang="en-US" b="0" i="1" smtClean="0">
                                    <a:latin typeface="Cambria Math" charset="0"/>
                                  </a:rPr>
                                  <m:t>𝐸</m:t>
                                </m:r>
                              </m:sub>
                            </m:sSub>
                          </m:den>
                        </m:f>
                      </m:e>
                    </m:rad>
                    <m:r>
                      <a:rPr lang="en-US" b="0" i="1" smtClean="0">
                        <a:latin typeface="Cambria Math" charset="0"/>
                      </a:rPr>
                      <m:t>  </m:t>
                    </m:r>
                  </m:oMath>
                </a14:m>
                <a:endParaRPr lang="en-US" b="0" dirty="0"/>
              </a:p>
              <a:p>
                <a:pPr>
                  <a:buFont typeface="Arial" charset="0"/>
                  <a:buChar char="•"/>
                </a:pPr>
                <a:r>
                  <a:rPr lang="en-US" sz="3600" b="1" dirty="0"/>
                  <a:t>If </a:t>
                </a:r>
                <a14:m>
                  <m:oMath xmlns:m="http://schemas.openxmlformats.org/officeDocument/2006/math">
                    <m:sSub>
                      <m:sSubPr>
                        <m:ctrlPr>
                          <a:rPr lang="en-US" sz="3600" b="1" i="1">
                            <a:latin typeface="Cambria Math"/>
                          </a:rPr>
                        </m:ctrlPr>
                      </m:sSubPr>
                      <m:e>
                        <m:r>
                          <a:rPr lang="en-US" sz="3600" b="1" i="1">
                            <a:latin typeface="Cambria Math" charset="0"/>
                            <a:ea typeface="Cambria Math" charset="0"/>
                            <a:cs typeface="Cambria Math" charset="0"/>
                          </a:rPr>
                          <m:t>𝝈</m:t>
                        </m:r>
                      </m:e>
                      <m:sub>
                        <m:r>
                          <a:rPr lang="en-US" sz="3600" b="1" i="1">
                            <a:latin typeface="Cambria Math" charset="0"/>
                          </a:rPr>
                          <m:t>𝑰</m:t>
                        </m:r>
                      </m:sub>
                    </m:sSub>
                    <m:r>
                      <a:rPr lang="en-US" sz="3600" b="1" i="1">
                        <a:latin typeface="Cambria Math" charset="0"/>
                      </a:rPr>
                      <m:t>=</m:t>
                    </m:r>
                    <m:sSub>
                      <m:sSubPr>
                        <m:ctrlPr>
                          <a:rPr lang="en-US" sz="3600" b="1" i="1">
                            <a:latin typeface="Cambria Math"/>
                          </a:rPr>
                        </m:ctrlPr>
                      </m:sSubPr>
                      <m:e>
                        <m:r>
                          <a:rPr lang="en-US" sz="3600" b="1" i="1">
                            <a:latin typeface="Cambria Math" charset="0"/>
                            <a:ea typeface="Cambria Math" charset="0"/>
                            <a:cs typeface="Cambria Math" charset="0"/>
                          </a:rPr>
                          <m:t>𝝈</m:t>
                        </m:r>
                      </m:e>
                      <m:sub>
                        <m:r>
                          <a:rPr lang="en-US" sz="3600" b="1" i="1">
                            <a:latin typeface="Cambria Math" charset="0"/>
                            <a:ea typeface="Cambria Math" charset="0"/>
                            <a:cs typeface="Cambria Math" charset="0"/>
                          </a:rPr>
                          <m:t>𝑬</m:t>
                        </m:r>
                      </m:sub>
                    </m:sSub>
                  </m:oMath>
                </a14:m>
                <a:r>
                  <a:rPr lang="en-US" sz="3600" b="1" dirty="0"/>
                  <a:t> </a:t>
                </a:r>
                <a:r>
                  <a:rPr lang="en-US" dirty="0"/>
                  <a:t>and can be estimated by </a:t>
                </a:r>
                <a14:m>
                  <m:oMath xmlns:m="http://schemas.openxmlformats.org/officeDocument/2006/math">
                    <m:sSub>
                      <m:sSubPr>
                        <m:ctrlPr>
                          <a:rPr lang="en-US" i="1">
                            <a:latin typeface="Cambria Math"/>
                          </a:rPr>
                        </m:ctrlPr>
                      </m:sSubPr>
                      <m:e>
                        <m:r>
                          <a:rPr lang="en-US" i="1">
                            <a:latin typeface="Cambria Math" charset="0"/>
                          </a:rPr>
                          <m:t>𝑠</m:t>
                        </m:r>
                      </m:e>
                      <m:sub>
                        <m:r>
                          <a:rPr lang="en-US" i="1">
                            <a:latin typeface="Cambria Math" charset="0"/>
                          </a:rPr>
                          <m:t>𝑝</m:t>
                        </m:r>
                      </m:sub>
                    </m:sSub>
                  </m:oMath>
                </a14:m>
                <a:r>
                  <a:rPr lang="en-US" dirty="0"/>
                  <a:t>, then </a:t>
                </a:r>
                <a14:m>
                  <m:oMath xmlns:m="http://schemas.openxmlformats.org/officeDocument/2006/math">
                    <m:r>
                      <a:rPr lang="en-US" i="1">
                        <a:latin typeface="Cambria Math" charset="0"/>
                      </a:rPr>
                      <m:t>𝑆</m:t>
                    </m:r>
                    <m:r>
                      <a:rPr lang="en-US" b="0" i="1" smtClean="0">
                        <a:latin typeface="Cambria Math" charset="0"/>
                      </a:rPr>
                      <m:t>𝐸</m:t>
                    </m:r>
                    <m:r>
                      <a:rPr lang="en-US" i="1">
                        <a:latin typeface="Cambria Math" charset="0"/>
                      </a:rPr>
                      <m:t>(</m:t>
                    </m:r>
                    <m:sSub>
                      <m:sSubPr>
                        <m:ctrlPr>
                          <a:rPr lang="en-US" i="1">
                            <a:latin typeface="Cambria Math"/>
                            <a:ea typeface="Cambria Math" charset="0"/>
                            <a:cs typeface="Cambria Math" charset="0"/>
                          </a:rPr>
                        </m:ctrlPr>
                      </m:sSubPr>
                      <m:e>
                        <m:acc>
                          <m:accPr>
                            <m:chr m:val="̅"/>
                            <m:ctrlPr>
                              <a:rPr lang="en-US" i="1">
                                <a:latin typeface="Cambria Math"/>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𝐼</m:t>
                        </m:r>
                      </m:sub>
                    </m:sSub>
                    <m:r>
                      <a:rPr lang="en-US" i="1">
                        <a:latin typeface="Cambria Math" charset="0"/>
                        <a:ea typeface="Cambria Math" charset="0"/>
                        <a:cs typeface="Cambria Math" charset="0"/>
                      </a:rPr>
                      <m:t>−</m:t>
                    </m:r>
                    <m:sSub>
                      <m:sSubPr>
                        <m:ctrlPr>
                          <a:rPr lang="en-US" i="1">
                            <a:latin typeface="Cambria Math"/>
                            <a:ea typeface="Cambria Math" charset="0"/>
                            <a:cs typeface="Cambria Math" charset="0"/>
                          </a:rPr>
                        </m:ctrlPr>
                      </m:sSubPr>
                      <m:e>
                        <m:acc>
                          <m:accPr>
                            <m:chr m:val="̅"/>
                            <m:ctrlPr>
                              <a:rPr lang="en-US" i="1">
                                <a:latin typeface="Cambria Math"/>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𝐸</m:t>
                        </m:r>
                      </m:sub>
                    </m:sSub>
                  </m:oMath>
                </a14:m>
                <a:r>
                  <a:rPr lang="en-US" dirty="0"/>
                  <a:t>) = </a:t>
                </a:r>
                <a14:m>
                  <m:oMath xmlns:m="http://schemas.openxmlformats.org/officeDocument/2006/math">
                    <m:sSub>
                      <m:sSubPr>
                        <m:ctrlPr>
                          <a:rPr lang="en-US" i="1" smtClean="0">
                            <a:latin typeface="Cambria Math"/>
                          </a:rPr>
                        </m:ctrlPr>
                      </m:sSubPr>
                      <m:e>
                        <m:r>
                          <a:rPr lang="en-US" b="0" i="1" smtClean="0">
                            <a:latin typeface="Cambria Math" charset="0"/>
                          </a:rPr>
                          <m:t>𝑠</m:t>
                        </m:r>
                      </m:e>
                      <m:sub>
                        <m:r>
                          <a:rPr lang="en-US" b="0" i="1" smtClean="0">
                            <a:latin typeface="Cambria Math" charset="0"/>
                          </a:rPr>
                          <m:t>𝑝</m:t>
                        </m:r>
                      </m:sub>
                    </m:sSub>
                    <m:rad>
                      <m:radPr>
                        <m:degHide m:val="on"/>
                        <m:ctrlPr>
                          <a:rPr lang="en-US" i="1">
                            <a:latin typeface="Cambria Math"/>
                          </a:rPr>
                        </m:ctrlPr>
                      </m:radPr>
                      <m:deg/>
                      <m:e>
                        <m:f>
                          <m:fPr>
                            <m:ctrlPr>
                              <a:rPr lang="bg-BG" i="1">
                                <a:latin typeface="Cambria Math"/>
                              </a:rPr>
                            </m:ctrlPr>
                          </m:fPr>
                          <m:num>
                            <m:r>
                              <a:rPr lang="en-US" i="1" smtClean="0">
                                <a:latin typeface="Cambria Math" charset="0"/>
                              </a:rPr>
                              <m:t>1</m:t>
                            </m:r>
                          </m:num>
                          <m:den>
                            <m:sSub>
                              <m:sSubPr>
                                <m:ctrlPr>
                                  <a:rPr lang="en-US" i="1">
                                    <a:latin typeface="Cambria Math"/>
                                  </a:rPr>
                                </m:ctrlPr>
                              </m:sSubPr>
                              <m:e>
                                <m:r>
                                  <a:rPr lang="en-US" i="1">
                                    <a:latin typeface="Cambria Math" charset="0"/>
                                  </a:rPr>
                                  <m:t>𝑛</m:t>
                                </m:r>
                              </m:e>
                              <m:sub>
                                <m:r>
                                  <a:rPr lang="en-US" i="1">
                                    <a:latin typeface="Cambria Math" charset="0"/>
                                  </a:rPr>
                                  <m:t>𝐼</m:t>
                                </m:r>
                              </m:sub>
                            </m:sSub>
                          </m:den>
                        </m:f>
                        <m:r>
                          <a:rPr lang="en-US" i="1">
                            <a:latin typeface="Cambria Math" charset="0"/>
                          </a:rPr>
                          <m:t>+</m:t>
                        </m:r>
                        <m:f>
                          <m:fPr>
                            <m:ctrlPr>
                              <a:rPr lang="bg-BG" i="1">
                                <a:latin typeface="Cambria Math"/>
                              </a:rPr>
                            </m:ctrlPr>
                          </m:fPr>
                          <m:num>
                            <m:r>
                              <a:rPr lang="en-US" i="1" smtClean="0">
                                <a:latin typeface="Cambria Math" charset="0"/>
                              </a:rPr>
                              <m:t>1</m:t>
                            </m:r>
                          </m:num>
                          <m:den>
                            <m:sSub>
                              <m:sSubPr>
                                <m:ctrlPr>
                                  <a:rPr lang="en-US" i="1">
                                    <a:latin typeface="Cambria Math"/>
                                  </a:rPr>
                                </m:ctrlPr>
                              </m:sSubPr>
                              <m:e>
                                <m:r>
                                  <a:rPr lang="en-US" i="1">
                                    <a:latin typeface="Cambria Math" charset="0"/>
                                  </a:rPr>
                                  <m:t>𝑛</m:t>
                                </m:r>
                              </m:e>
                              <m:sub>
                                <m:r>
                                  <a:rPr lang="en-US" i="1">
                                    <a:latin typeface="Cambria Math" charset="0"/>
                                  </a:rPr>
                                  <m:t>𝐸</m:t>
                                </m:r>
                              </m:sub>
                            </m:sSub>
                          </m:den>
                        </m:f>
                      </m:e>
                    </m:rad>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89577" y="3472978"/>
                <a:ext cx="6964846" cy="3265486"/>
              </a:xfrm>
              <a:blipFill rotWithShape="1">
                <a:blip r:embed="rId2"/>
                <a:stretch>
                  <a:fillRect l="-788" t="-20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138350" y="1547667"/>
                <a:ext cx="1808252" cy="300082"/>
              </a:xfrm>
              <a:prstGeom prst="rect">
                <a:avLst/>
              </a:prstGeom>
              <a:noFill/>
            </p:spPr>
            <p:txBody>
              <a:bodyPr wrap="none" rtlCol="0">
                <a:spAutoFit/>
              </a:bodyPr>
              <a:lstStyle/>
              <a:p>
                <a14:m>
                  <m:oMath xmlns:m="http://schemas.openxmlformats.org/officeDocument/2006/math">
                    <m:r>
                      <a:rPr lang="en-US" sz="1350" i="1">
                        <a:solidFill>
                          <a:prstClr val="black"/>
                        </a:solidFill>
                        <a:latin typeface="Cambria Math" charset="0"/>
                        <a:ea typeface="Cambria Math" charset="0"/>
                        <a:cs typeface="Cambria Math" charset="0"/>
                      </a:rPr>
                      <m:t>→</m:t>
                    </m:r>
                  </m:oMath>
                </a14:m>
                <a:r>
                  <a:rPr lang="en-US" sz="1350" dirty="0">
                    <a:solidFill>
                      <a:prstClr val="black"/>
                    </a:solidFill>
                  </a:rPr>
                  <a:t> Population mean: </a:t>
                </a:r>
                <a14:m>
                  <m:oMath xmlns:m="http://schemas.openxmlformats.org/officeDocument/2006/math">
                    <m:sSub>
                      <m:sSubPr>
                        <m:ctrlPr>
                          <a:rPr lang="en-US" sz="1350" i="1">
                            <a:solidFill>
                              <a:prstClr val="black"/>
                            </a:solidFill>
                            <a:latin typeface="Cambria Math"/>
                          </a:rPr>
                        </m:ctrlPr>
                      </m:sSubPr>
                      <m:e>
                        <m:r>
                          <a:rPr lang="en-US" sz="1350" i="1">
                            <a:solidFill>
                              <a:prstClr val="black"/>
                            </a:solidFill>
                            <a:latin typeface="Cambria Math" charset="0"/>
                            <a:ea typeface="Cambria Math" charset="0"/>
                            <a:cs typeface="Cambria Math" charset="0"/>
                          </a:rPr>
                          <m:t>𝜇</m:t>
                        </m:r>
                      </m:e>
                      <m:sub>
                        <m:r>
                          <a:rPr lang="en-US" sz="1350" i="1">
                            <a:solidFill>
                              <a:prstClr val="black"/>
                            </a:solidFill>
                            <a:latin typeface="Cambria Math" charset="0"/>
                            <a:ea typeface="Cambria Math" charset="0"/>
                            <a:cs typeface="Cambria Math" charset="0"/>
                          </a:rPr>
                          <m:t>𝐼</m:t>
                        </m:r>
                      </m:sub>
                    </m:sSub>
                  </m:oMath>
                </a14:m>
                <a:endParaRPr lang="en-US" sz="1350" dirty="0">
                  <a:solidFill>
                    <a:prstClr val="black"/>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138350" y="1547667"/>
                <a:ext cx="1808252" cy="300082"/>
              </a:xfrm>
              <a:prstGeom prst="rect">
                <a:avLst/>
              </a:prstGeom>
              <a:blipFill>
                <a:blip r:embed="rId3"/>
                <a:stretch>
                  <a:fillRect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138352" y="2402617"/>
                <a:ext cx="1839606" cy="300082"/>
              </a:xfrm>
              <a:prstGeom prst="rect">
                <a:avLst/>
              </a:prstGeom>
              <a:noFill/>
            </p:spPr>
            <p:txBody>
              <a:bodyPr wrap="none" rtlCol="0">
                <a:spAutoFit/>
              </a:bodyPr>
              <a:lstStyle/>
              <a:p>
                <a14:m>
                  <m:oMath xmlns:m="http://schemas.openxmlformats.org/officeDocument/2006/math">
                    <m:r>
                      <a:rPr lang="en-US" sz="1350" i="1">
                        <a:solidFill>
                          <a:prstClr val="black"/>
                        </a:solidFill>
                        <a:latin typeface="Cambria Math" charset="0"/>
                        <a:ea typeface="Cambria Math" charset="0"/>
                        <a:cs typeface="Cambria Math" charset="0"/>
                      </a:rPr>
                      <m:t>→</m:t>
                    </m:r>
                  </m:oMath>
                </a14:m>
                <a:r>
                  <a:rPr lang="en-US" sz="1350" dirty="0">
                    <a:solidFill>
                      <a:prstClr val="black"/>
                    </a:solidFill>
                  </a:rPr>
                  <a:t> Population mean: </a:t>
                </a:r>
                <a14:m>
                  <m:oMath xmlns:m="http://schemas.openxmlformats.org/officeDocument/2006/math">
                    <m:sSub>
                      <m:sSubPr>
                        <m:ctrlPr>
                          <a:rPr lang="en-US" sz="1350" i="1">
                            <a:solidFill>
                              <a:prstClr val="black"/>
                            </a:solidFill>
                            <a:latin typeface="Cambria Math"/>
                          </a:rPr>
                        </m:ctrlPr>
                      </m:sSubPr>
                      <m:e>
                        <m:r>
                          <a:rPr lang="en-US" sz="1350" i="1">
                            <a:solidFill>
                              <a:prstClr val="black"/>
                            </a:solidFill>
                            <a:latin typeface="Cambria Math" charset="0"/>
                            <a:ea typeface="Cambria Math" charset="0"/>
                            <a:cs typeface="Cambria Math" charset="0"/>
                          </a:rPr>
                          <m:t>𝜇</m:t>
                        </m:r>
                      </m:e>
                      <m:sub>
                        <m:r>
                          <a:rPr lang="en-US" sz="1350" i="1">
                            <a:solidFill>
                              <a:prstClr val="black"/>
                            </a:solidFill>
                            <a:latin typeface="Cambria Math" charset="0"/>
                            <a:ea typeface="Cambria Math" charset="0"/>
                            <a:cs typeface="Cambria Math" charset="0"/>
                          </a:rPr>
                          <m:t>𝐸</m:t>
                        </m:r>
                      </m:sub>
                    </m:sSub>
                  </m:oMath>
                </a14:m>
                <a:endParaRPr lang="en-US" sz="1350" dirty="0">
                  <a:solidFill>
                    <a:prstClr val="black"/>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138352" y="2402617"/>
                <a:ext cx="1839606" cy="300082"/>
              </a:xfrm>
              <a:prstGeom prst="rect">
                <a:avLst/>
              </a:prstGeom>
              <a:blipFill>
                <a:blip r:embed="rId4"/>
                <a:stretch>
                  <a:fillRect b="-16000"/>
                </a:stretch>
              </a:blipFill>
            </p:spPr>
            <p:txBody>
              <a:bodyPr/>
              <a:lstStyle/>
              <a:p>
                <a:r>
                  <a:rPr lang="en-US">
                    <a:noFill/>
                  </a:rPr>
                  <a:t> </a:t>
                </a:r>
              </a:p>
            </p:txBody>
          </p:sp>
        </mc:Fallback>
      </mc:AlternateContent>
      <p:grpSp>
        <p:nvGrpSpPr>
          <p:cNvPr id="8" name="Group 7"/>
          <p:cNvGrpSpPr/>
          <p:nvPr/>
        </p:nvGrpSpPr>
        <p:grpSpPr>
          <a:xfrm>
            <a:off x="628650" y="1403527"/>
            <a:ext cx="5429241" cy="1907134"/>
            <a:chOff x="2532356" y="1845734"/>
            <a:chExt cx="3479007" cy="1314450"/>
          </a:xfrm>
        </p:grpSpPr>
        <p:pic>
          <p:nvPicPr>
            <p:cNvPr id="9"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2356" y="1845734"/>
              <a:ext cx="3479007" cy="1314450"/>
            </a:xfrm>
            <a:prstGeom prst="rect">
              <a:avLst/>
            </a:prstGeom>
          </p:spPr>
        </p:pic>
        <p:sp>
          <p:nvSpPr>
            <p:cNvPr id="10" name="TextBox 9"/>
            <p:cNvSpPr txBox="1"/>
            <p:nvPr/>
          </p:nvSpPr>
          <p:spPr>
            <a:xfrm>
              <a:off x="5011838" y="2629795"/>
              <a:ext cx="104172" cy="292388"/>
            </a:xfrm>
            <a:prstGeom prst="rect">
              <a:avLst/>
            </a:prstGeom>
            <a:solidFill>
              <a:schemeClr val="bg1"/>
            </a:solidFill>
          </p:spPr>
          <p:txBody>
            <a:bodyPr wrap="square" rtlCol="0">
              <a:spAutoFit/>
            </a:bodyPr>
            <a:lstStyle/>
            <a:p>
              <a:r>
                <a:rPr lang="en-US" sz="825" dirty="0">
                  <a:solidFill>
                    <a:prstClr val="black"/>
                  </a:solidFill>
                </a:rPr>
                <a:t>E</a:t>
              </a:r>
            </a:p>
          </p:txBody>
        </p:sp>
        <p:sp>
          <p:nvSpPr>
            <p:cNvPr id="11" name="TextBox 10"/>
            <p:cNvSpPr txBox="1"/>
            <p:nvPr/>
          </p:nvSpPr>
          <p:spPr>
            <a:xfrm>
              <a:off x="5006052" y="2133790"/>
              <a:ext cx="104172" cy="292388"/>
            </a:xfrm>
            <a:prstGeom prst="rect">
              <a:avLst/>
            </a:prstGeom>
            <a:solidFill>
              <a:schemeClr val="bg1"/>
            </a:solidFill>
          </p:spPr>
          <p:txBody>
            <a:bodyPr wrap="square" rtlCol="0">
              <a:spAutoFit/>
            </a:bodyPr>
            <a:lstStyle/>
            <a:p>
              <a:r>
                <a:rPr lang="en-US" sz="825" dirty="0">
                  <a:solidFill>
                    <a:prstClr val="black"/>
                  </a:solidFill>
                </a:rPr>
                <a:t>I</a:t>
              </a:r>
            </a:p>
          </p:txBody>
        </p:sp>
      </p:grpSp>
      <mc:AlternateContent xmlns:mc="http://schemas.openxmlformats.org/markup-compatibility/2006" xmlns:a14="http://schemas.microsoft.com/office/drawing/2010/main">
        <mc:Choice Requires="a14">
          <p:sp>
            <p:nvSpPr>
              <p:cNvPr id="13" name="TextBox 12"/>
              <p:cNvSpPr txBox="1"/>
              <p:nvPr/>
            </p:nvSpPr>
            <p:spPr>
              <a:xfrm>
                <a:off x="6138352" y="1702874"/>
                <a:ext cx="1562351" cy="300082"/>
              </a:xfrm>
              <a:prstGeom prst="rect">
                <a:avLst/>
              </a:prstGeom>
              <a:noFill/>
            </p:spPr>
            <p:txBody>
              <a:bodyPr wrap="none" rtlCol="0">
                <a:spAutoFit/>
              </a:bodyPr>
              <a:lstStyle/>
              <a:p>
                <a14:m>
                  <m:oMath xmlns:m="http://schemas.openxmlformats.org/officeDocument/2006/math">
                    <m:r>
                      <a:rPr lang="en-US" sz="1350" i="1">
                        <a:solidFill>
                          <a:prstClr val="black"/>
                        </a:solidFill>
                        <a:latin typeface="Cambria Math" charset="0"/>
                        <a:ea typeface="Cambria Math" charset="0"/>
                        <a:cs typeface="Cambria Math" charset="0"/>
                      </a:rPr>
                      <m:t>→</m:t>
                    </m:r>
                  </m:oMath>
                </a14:m>
                <a:r>
                  <a:rPr lang="en-US" sz="1350" dirty="0">
                    <a:solidFill>
                      <a:prstClr val="black"/>
                    </a:solidFill>
                  </a:rPr>
                  <a:t> Population sd: </a:t>
                </a:r>
                <a14:m>
                  <m:oMath xmlns:m="http://schemas.openxmlformats.org/officeDocument/2006/math">
                    <m:sSub>
                      <m:sSubPr>
                        <m:ctrlPr>
                          <a:rPr lang="en-US" sz="1350" i="1">
                            <a:solidFill>
                              <a:prstClr val="black"/>
                            </a:solidFill>
                            <a:latin typeface="Cambria Math"/>
                          </a:rPr>
                        </m:ctrlPr>
                      </m:sSubPr>
                      <m:e>
                        <m:r>
                          <a:rPr lang="en-US" sz="1350" i="1">
                            <a:solidFill>
                              <a:prstClr val="black"/>
                            </a:solidFill>
                            <a:latin typeface="Cambria Math" charset="0"/>
                            <a:ea typeface="Cambria Math" charset="0"/>
                            <a:cs typeface="Cambria Math" charset="0"/>
                          </a:rPr>
                          <m:t>𝜎</m:t>
                        </m:r>
                      </m:e>
                      <m:sub>
                        <m:r>
                          <a:rPr lang="en-US" sz="1350" i="1">
                            <a:solidFill>
                              <a:prstClr val="black"/>
                            </a:solidFill>
                            <a:latin typeface="Cambria Math" charset="0"/>
                          </a:rPr>
                          <m:t>𝐼</m:t>
                        </m:r>
                      </m:sub>
                    </m:sSub>
                  </m:oMath>
                </a14:m>
                <a:endParaRPr lang="en-US" sz="1350" dirty="0">
                  <a:solidFill>
                    <a:prstClr val="black"/>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138352" y="1702874"/>
                <a:ext cx="1562351" cy="300082"/>
              </a:xfrm>
              <a:prstGeom prst="rect">
                <a:avLst/>
              </a:prstGeom>
              <a:blipFill>
                <a:blip r:embed="rId6"/>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138352" y="2564934"/>
                <a:ext cx="1593706" cy="300082"/>
              </a:xfrm>
              <a:prstGeom prst="rect">
                <a:avLst/>
              </a:prstGeom>
              <a:noFill/>
            </p:spPr>
            <p:txBody>
              <a:bodyPr wrap="none" rtlCol="0">
                <a:spAutoFit/>
              </a:bodyPr>
              <a:lstStyle/>
              <a:p>
                <a14:m>
                  <m:oMath xmlns:m="http://schemas.openxmlformats.org/officeDocument/2006/math">
                    <m:r>
                      <a:rPr lang="en-US" sz="1350" i="1">
                        <a:solidFill>
                          <a:prstClr val="black"/>
                        </a:solidFill>
                        <a:latin typeface="Cambria Math" charset="0"/>
                        <a:ea typeface="Cambria Math" charset="0"/>
                        <a:cs typeface="Cambria Math" charset="0"/>
                      </a:rPr>
                      <m:t>→</m:t>
                    </m:r>
                  </m:oMath>
                </a14:m>
                <a:r>
                  <a:rPr lang="en-US" sz="1350" dirty="0">
                    <a:solidFill>
                      <a:prstClr val="black"/>
                    </a:solidFill>
                  </a:rPr>
                  <a:t> Population sd: </a:t>
                </a:r>
                <a14:m>
                  <m:oMath xmlns:m="http://schemas.openxmlformats.org/officeDocument/2006/math">
                    <m:sSub>
                      <m:sSubPr>
                        <m:ctrlPr>
                          <a:rPr lang="en-US" sz="1350" i="1">
                            <a:solidFill>
                              <a:prstClr val="black"/>
                            </a:solidFill>
                            <a:latin typeface="Cambria Math"/>
                          </a:rPr>
                        </m:ctrlPr>
                      </m:sSubPr>
                      <m:e>
                        <m:r>
                          <a:rPr lang="en-US" sz="1350" i="1">
                            <a:solidFill>
                              <a:prstClr val="black"/>
                            </a:solidFill>
                            <a:latin typeface="Cambria Math" charset="0"/>
                            <a:ea typeface="Cambria Math" charset="0"/>
                            <a:cs typeface="Cambria Math" charset="0"/>
                          </a:rPr>
                          <m:t>𝜎</m:t>
                        </m:r>
                      </m:e>
                      <m:sub>
                        <m:r>
                          <a:rPr lang="en-US" sz="1350" i="1">
                            <a:solidFill>
                              <a:prstClr val="black"/>
                            </a:solidFill>
                            <a:latin typeface="Cambria Math" charset="0"/>
                          </a:rPr>
                          <m:t>𝐸</m:t>
                        </m:r>
                      </m:sub>
                    </m:sSub>
                  </m:oMath>
                </a14:m>
                <a:endParaRPr lang="en-US" sz="1350" dirty="0">
                  <a:solidFill>
                    <a:prstClr val="black"/>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6138352" y="2564934"/>
                <a:ext cx="1593706" cy="300082"/>
              </a:xfrm>
              <a:prstGeom prst="rect">
                <a:avLst/>
              </a:prstGeom>
              <a:blipFill>
                <a:blip r:embed="rId7"/>
                <a:stretch>
                  <a:fillRect b="-16000"/>
                </a:stretch>
              </a:blipFill>
            </p:spPr>
            <p:txBody>
              <a:bodyPr/>
              <a:lstStyle/>
              <a:p>
                <a:r>
                  <a:rPr lang="en-US">
                    <a:noFill/>
                  </a:rPr>
                  <a:t> </a:t>
                </a:r>
              </a:p>
            </p:txBody>
          </p:sp>
        </mc:Fallback>
      </mc:AlternateContent>
      <p:sp>
        <p:nvSpPr>
          <p:cNvPr id="7" name="TextBox 6"/>
          <p:cNvSpPr txBox="1"/>
          <p:nvPr/>
        </p:nvSpPr>
        <p:spPr>
          <a:xfrm>
            <a:off x="6369270" y="4243526"/>
            <a:ext cx="1810277" cy="507831"/>
          </a:xfrm>
          <a:prstGeom prst="rect">
            <a:avLst/>
          </a:prstGeom>
          <a:noFill/>
        </p:spPr>
        <p:txBody>
          <a:bodyPr wrap="square" rtlCol="0">
            <a:spAutoFit/>
          </a:bodyPr>
          <a:lstStyle/>
          <a:p>
            <a:r>
              <a:rPr lang="en-US" sz="1350" dirty="0">
                <a:solidFill>
                  <a:srgbClr val="FF0000"/>
                </a:solidFill>
              </a:rPr>
              <a:t>What if </a:t>
            </a:r>
            <a:r>
              <a:rPr lang="en-US" sz="1350" dirty="0" smtClean="0">
                <a:solidFill>
                  <a:srgbClr val="FF0000"/>
                </a:solidFill>
              </a:rPr>
              <a:t> Normal  </a:t>
            </a:r>
            <a:r>
              <a:rPr lang="en-US" sz="1350" dirty="0">
                <a:solidFill>
                  <a:srgbClr val="FF0000"/>
                </a:solidFill>
              </a:rPr>
              <a:t>assumption isn’t true?</a:t>
            </a:r>
          </a:p>
        </p:txBody>
      </p:sp>
      <p:sp>
        <p:nvSpPr>
          <p:cNvPr id="15" name="TextBox 14"/>
          <p:cNvSpPr txBox="1"/>
          <p:nvPr/>
        </p:nvSpPr>
        <p:spPr>
          <a:xfrm>
            <a:off x="6369270" y="3735696"/>
            <a:ext cx="2236572" cy="507831"/>
          </a:xfrm>
          <a:prstGeom prst="rect">
            <a:avLst/>
          </a:prstGeom>
          <a:noFill/>
        </p:spPr>
        <p:txBody>
          <a:bodyPr wrap="square" rtlCol="0">
            <a:spAutoFit/>
          </a:bodyPr>
          <a:lstStyle/>
          <a:p>
            <a:r>
              <a:rPr lang="en-US" sz="1350" dirty="0">
                <a:solidFill>
                  <a:srgbClr val="FF0000"/>
                </a:solidFill>
              </a:rPr>
              <a:t>What if </a:t>
            </a:r>
            <a:r>
              <a:rPr lang="en-US" sz="1350" dirty="0" smtClean="0">
                <a:solidFill>
                  <a:srgbClr val="FF0000"/>
                </a:solidFill>
              </a:rPr>
              <a:t> Equal Variances assumption isn’t </a:t>
            </a:r>
            <a:r>
              <a:rPr lang="en-US" sz="1350" dirty="0">
                <a:solidFill>
                  <a:srgbClr val="FF0000"/>
                </a:solidFill>
              </a:rPr>
              <a:t>true?</a:t>
            </a:r>
          </a:p>
        </p:txBody>
      </p:sp>
      <p:sp>
        <p:nvSpPr>
          <p:cNvPr id="4" name="Slide Number Placeholder 3"/>
          <p:cNvSpPr>
            <a:spLocks noGrp="1"/>
          </p:cNvSpPr>
          <p:nvPr>
            <p:ph type="sldNum" sz="quarter" idx="12"/>
          </p:nvPr>
        </p:nvSpPr>
        <p:spPr/>
        <p:txBody>
          <a:bodyPr/>
          <a:lstStyle/>
          <a:p>
            <a:fld id="{EE8B6FDC-AF46-8943-8028-33C4E23152A2}" type="slidenum">
              <a:rPr lang="en-US" smtClean="0"/>
              <a:t>12</a:t>
            </a:fld>
            <a:endParaRPr lang="en-US"/>
          </a:p>
        </p:txBody>
      </p:sp>
    </p:spTree>
    <p:extLst>
      <p:ext uri="{BB962C8B-B14F-4D97-AF65-F5344CB8AC3E}">
        <p14:creationId xmlns:p14="http://schemas.microsoft.com/office/powerpoint/2010/main" val="23788603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891" y="208754"/>
            <a:ext cx="7886700" cy="1325563"/>
          </a:xfrm>
        </p:spPr>
        <p:txBody>
          <a:bodyPr>
            <a:normAutofit/>
          </a:bodyPr>
          <a:lstStyle/>
          <a:p>
            <a:r>
              <a:rPr lang="en-US" sz="3200" b="1" dirty="0">
                <a:latin typeface="+mn-lt"/>
              </a:rPr>
              <a:t>Welch’s </a:t>
            </a:r>
            <a:r>
              <a:rPr lang="en-US" sz="3200" b="1" dirty="0" smtClean="0">
                <a:latin typeface="+mn-lt"/>
              </a:rPr>
              <a:t>t-Test – Use when cannot assume equal variances</a:t>
            </a:r>
            <a:endParaRPr lang="en-US" sz="3200" b="1" dirty="0">
              <a:latin typeface="+mn-l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408" y="1534317"/>
                <a:ext cx="8373110" cy="3772535"/>
              </a:xfrm>
            </p:spPr>
            <p:txBody>
              <a:bodyPr>
                <a:normAutofit/>
              </a:bodyPr>
              <a:lstStyle/>
              <a:p>
                <a:r>
                  <a:rPr lang="en-US" sz="2000" dirty="0"/>
                  <a:t>The only differences between Welch’s t-Test and the ”pooled” t-test are:</a:t>
                </a:r>
              </a:p>
              <a:p>
                <a:pPr>
                  <a:buFont typeface="Arial" charset="0"/>
                  <a:buChar char="•"/>
                </a:pPr>
                <a:r>
                  <a:rPr lang="en-US" sz="2000" dirty="0"/>
                  <a:t> The standard error: </a:t>
                </a:r>
                <a14:m>
                  <m:oMath xmlns:m="http://schemas.openxmlformats.org/officeDocument/2006/math">
                    <m:r>
                      <a:rPr lang="en-US" sz="2000" i="1">
                        <a:latin typeface="Cambria Math" charset="0"/>
                      </a:rPr>
                      <m:t>𝑆𝐸</m:t>
                    </m:r>
                    <m:r>
                      <a:rPr lang="en-US" sz="2000" i="1">
                        <a:latin typeface="Cambria Math" charset="0"/>
                      </a:rPr>
                      <m:t>(</m:t>
                    </m:r>
                    <m:sSub>
                      <m:sSubPr>
                        <m:ctrlPr>
                          <a:rPr lang="en-US" sz="2000" i="1">
                            <a:latin typeface="Cambria Math"/>
                            <a:ea typeface="Cambria Math" charset="0"/>
                            <a:cs typeface="Cambria Math" charset="0"/>
                          </a:rPr>
                        </m:ctrlPr>
                      </m:sSubPr>
                      <m:e>
                        <m:acc>
                          <m:accPr>
                            <m:chr m:val="̅"/>
                            <m:ctrlPr>
                              <a:rPr lang="en-US" sz="2000" i="1">
                                <a:latin typeface="Cambria Math"/>
                                <a:ea typeface="Cambria Math" charset="0"/>
                                <a:cs typeface="Cambria Math" charset="0"/>
                              </a:rPr>
                            </m:ctrlPr>
                          </m:accPr>
                          <m:e>
                            <m:r>
                              <a:rPr lang="en-US" sz="2000" i="1">
                                <a:latin typeface="Cambria Math" charset="0"/>
                                <a:ea typeface="Cambria Math" charset="0"/>
                                <a:cs typeface="Cambria Math" charset="0"/>
                              </a:rPr>
                              <m:t>𝑌</m:t>
                            </m:r>
                          </m:e>
                        </m:acc>
                      </m:e>
                      <m:sub>
                        <m:r>
                          <a:rPr lang="en-US" sz="2000" i="1">
                            <a:latin typeface="Cambria Math" charset="0"/>
                            <a:ea typeface="Cambria Math" charset="0"/>
                            <a:cs typeface="Cambria Math" charset="0"/>
                          </a:rPr>
                          <m:t>𝐼</m:t>
                        </m:r>
                      </m:sub>
                    </m:sSub>
                    <m:r>
                      <a:rPr lang="en-US" sz="2000" i="1">
                        <a:latin typeface="Cambria Math" charset="0"/>
                        <a:ea typeface="Cambria Math" charset="0"/>
                        <a:cs typeface="Cambria Math" charset="0"/>
                      </a:rPr>
                      <m:t>−</m:t>
                    </m:r>
                    <m:sSub>
                      <m:sSubPr>
                        <m:ctrlPr>
                          <a:rPr lang="en-US" sz="2000" i="1">
                            <a:latin typeface="Cambria Math"/>
                            <a:ea typeface="Cambria Math" charset="0"/>
                            <a:cs typeface="Cambria Math" charset="0"/>
                          </a:rPr>
                        </m:ctrlPr>
                      </m:sSubPr>
                      <m:e>
                        <m:acc>
                          <m:accPr>
                            <m:chr m:val="̅"/>
                            <m:ctrlPr>
                              <a:rPr lang="en-US" sz="2000" i="1">
                                <a:latin typeface="Cambria Math"/>
                                <a:ea typeface="Cambria Math" charset="0"/>
                                <a:cs typeface="Cambria Math" charset="0"/>
                              </a:rPr>
                            </m:ctrlPr>
                          </m:accPr>
                          <m:e>
                            <m:r>
                              <a:rPr lang="en-US" sz="2000" i="1">
                                <a:latin typeface="Cambria Math" charset="0"/>
                                <a:ea typeface="Cambria Math" charset="0"/>
                                <a:cs typeface="Cambria Math" charset="0"/>
                              </a:rPr>
                              <m:t>𝑌</m:t>
                            </m:r>
                          </m:e>
                        </m:acc>
                      </m:e>
                      <m:sub>
                        <m:r>
                          <a:rPr lang="en-US" sz="2000" i="1">
                            <a:latin typeface="Cambria Math" charset="0"/>
                            <a:ea typeface="Cambria Math" charset="0"/>
                            <a:cs typeface="Cambria Math" charset="0"/>
                          </a:rPr>
                          <m:t>𝐸</m:t>
                        </m:r>
                      </m:sub>
                    </m:sSub>
                  </m:oMath>
                </a14:m>
                <a:r>
                  <a:rPr lang="en-US" sz="2000" dirty="0"/>
                  <a:t>)</a:t>
                </a:r>
              </a:p>
              <a:p>
                <a:pPr marL="0" indent="0">
                  <a:buNone/>
                </a:pPr>
                <a14:m>
                  <m:oMath xmlns:m="http://schemas.openxmlformats.org/officeDocument/2006/math">
                    <m:r>
                      <a:rPr lang="en-US" sz="2000" i="1">
                        <a:latin typeface="Cambria Math" charset="0"/>
                      </a:rPr>
                      <m:t>𝑆𝐸</m:t>
                    </m:r>
                    <m:r>
                      <a:rPr lang="en-US" sz="2000" i="1">
                        <a:latin typeface="Cambria Math" charset="0"/>
                      </a:rPr>
                      <m:t>(</m:t>
                    </m:r>
                    <m:sSub>
                      <m:sSubPr>
                        <m:ctrlPr>
                          <a:rPr lang="en-US" sz="2000" i="1">
                            <a:latin typeface="Cambria Math"/>
                            <a:ea typeface="Cambria Math" charset="0"/>
                            <a:cs typeface="Cambria Math" charset="0"/>
                          </a:rPr>
                        </m:ctrlPr>
                      </m:sSubPr>
                      <m:e>
                        <m:acc>
                          <m:accPr>
                            <m:chr m:val="̅"/>
                            <m:ctrlPr>
                              <a:rPr lang="en-US" sz="2000" i="1">
                                <a:latin typeface="Cambria Math"/>
                                <a:ea typeface="Cambria Math" charset="0"/>
                                <a:cs typeface="Cambria Math" charset="0"/>
                              </a:rPr>
                            </m:ctrlPr>
                          </m:accPr>
                          <m:e>
                            <m:r>
                              <a:rPr lang="en-US" sz="2000" i="1">
                                <a:latin typeface="Cambria Math" charset="0"/>
                                <a:ea typeface="Cambria Math" charset="0"/>
                                <a:cs typeface="Cambria Math" charset="0"/>
                              </a:rPr>
                              <m:t>𝑌</m:t>
                            </m:r>
                          </m:e>
                        </m:acc>
                      </m:e>
                      <m:sub>
                        <m:r>
                          <a:rPr lang="en-US" sz="2000" i="1">
                            <a:latin typeface="Cambria Math" charset="0"/>
                            <a:ea typeface="Cambria Math" charset="0"/>
                            <a:cs typeface="Cambria Math" charset="0"/>
                          </a:rPr>
                          <m:t>𝐼</m:t>
                        </m:r>
                      </m:sub>
                    </m:sSub>
                    <m:r>
                      <a:rPr lang="en-US" sz="2000" i="1">
                        <a:latin typeface="Cambria Math" charset="0"/>
                        <a:ea typeface="Cambria Math" charset="0"/>
                        <a:cs typeface="Cambria Math" charset="0"/>
                      </a:rPr>
                      <m:t>−</m:t>
                    </m:r>
                    <m:sSub>
                      <m:sSubPr>
                        <m:ctrlPr>
                          <a:rPr lang="en-US" sz="2000" i="1">
                            <a:latin typeface="Cambria Math"/>
                            <a:ea typeface="Cambria Math" charset="0"/>
                            <a:cs typeface="Cambria Math" charset="0"/>
                          </a:rPr>
                        </m:ctrlPr>
                      </m:sSubPr>
                      <m:e>
                        <m:acc>
                          <m:accPr>
                            <m:chr m:val="̅"/>
                            <m:ctrlPr>
                              <a:rPr lang="en-US" sz="2000" i="1">
                                <a:latin typeface="Cambria Math"/>
                                <a:ea typeface="Cambria Math" charset="0"/>
                                <a:cs typeface="Cambria Math" charset="0"/>
                              </a:rPr>
                            </m:ctrlPr>
                          </m:accPr>
                          <m:e>
                            <m:r>
                              <a:rPr lang="en-US" sz="2000" i="1">
                                <a:latin typeface="Cambria Math" charset="0"/>
                                <a:ea typeface="Cambria Math" charset="0"/>
                                <a:cs typeface="Cambria Math" charset="0"/>
                              </a:rPr>
                              <m:t>𝑌</m:t>
                            </m:r>
                          </m:e>
                        </m:acc>
                      </m:e>
                      <m:sub>
                        <m:r>
                          <a:rPr lang="en-US" sz="2000" i="1">
                            <a:latin typeface="Cambria Math" charset="0"/>
                            <a:ea typeface="Cambria Math" charset="0"/>
                            <a:cs typeface="Cambria Math" charset="0"/>
                          </a:rPr>
                          <m:t>𝐸</m:t>
                        </m:r>
                      </m:sub>
                    </m:sSub>
                  </m:oMath>
                </a14:m>
                <a:r>
                  <a:rPr lang="en-US" sz="2000" dirty="0"/>
                  <a:t>) </a:t>
                </a:r>
                <a14:m>
                  <m:oMath xmlns:m="http://schemas.openxmlformats.org/officeDocument/2006/math">
                    <m:r>
                      <a:rPr lang="en-US" sz="2000">
                        <a:latin typeface="Cambria Math" panose="02040503050406030204" pitchFamily="18" charset="0"/>
                      </a:rPr>
                      <m:t>=</m:t>
                    </m:r>
                    <m:rad>
                      <m:radPr>
                        <m:degHide m:val="on"/>
                        <m:ctrlPr>
                          <a:rPr lang="bg-BG" sz="2000" i="1">
                            <a:latin typeface="Cambria Math"/>
                          </a:rPr>
                        </m:ctrlPr>
                      </m:radPr>
                      <m:deg/>
                      <m:e>
                        <m:f>
                          <m:fPr>
                            <m:ctrlPr>
                              <a:rPr lang="bg-BG" sz="2000" i="1">
                                <a:latin typeface="Cambria Math"/>
                              </a:rPr>
                            </m:ctrlPr>
                          </m:fPr>
                          <m:num>
                            <m:sSup>
                              <m:sSupPr>
                                <m:ctrlPr>
                                  <a:rPr lang="bg-BG" sz="2000" i="1">
                                    <a:latin typeface="Cambria Math"/>
                                  </a:rPr>
                                </m:ctrlPr>
                              </m:sSupPr>
                              <m:e>
                                <m:sSub>
                                  <m:sSubPr>
                                    <m:ctrlPr>
                                      <a:rPr lang="en-US" sz="2000" i="1">
                                        <a:latin typeface="Cambria Math"/>
                                      </a:rPr>
                                    </m:ctrlPr>
                                  </m:sSubPr>
                                  <m:e>
                                    <m:r>
                                      <a:rPr lang="en-US" sz="2000" i="1">
                                        <a:latin typeface="Cambria Math" panose="02040503050406030204" pitchFamily="18" charset="0"/>
                                      </a:rPr>
                                      <m:t>𝑠</m:t>
                                    </m:r>
                                  </m:e>
                                  <m:sub>
                                    <m:r>
                                      <a:rPr lang="en-US" sz="2000" i="1">
                                        <a:latin typeface="Cambria Math" panose="02040503050406030204" pitchFamily="18" charset="0"/>
                                      </a:rPr>
                                      <m:t>𝑝</m:t>
                                    </m:r>
                                  </m:sub>
                                </m:sSub>
                              </m:e>
                              <m:sup>
                                <m:r>
                                  <a:rPr lang="en-US" sz="2000" i="1">
                                    <a:latin typeface="Cambria Math" panose="02040503050406030204" pitchFamily="18" charset="0"/>
                                  </a:rPr>
                                  <m:t>2</m:t>
                                </m:r>
                              </m:sup>
                            </m:sSup>
                          </m:num>
                          <m:den>
                            <m:sSub>
                              <m:sSubPr>
                                <m:ctrlPr>
                                  <a:rPr lang="en-US" sz="2000" i="1">
                                    <a:latin typeface="Cambria Math"/>
                                  </a:rPr>
                                </m:ctrlPr>
                              </m:sSubPr>
                              <m:e>
                                <m:r>
                                  <a:rPr lang="en-US" sz="2000" i="1">
                                    <a:latin typeface="Cambria Math" charset="0"/>
                                  </a:rPr>
                                  <m:t>𝑛</m:t>
                                </m:r>
                              </m:e>
                              <m:sub>
                                <m:r>
                                  <a:rPr lang="en-US" sz="2000" i="1">
                                    <a:latin typeface="Cambria Math" panose="02040503050406030204" pitchFamily="18" charset="0"/>
                                  </a:rPr>
                                  <m:t>1</m:t>
                                </m:r>
                              </m:sub>
                            </m:sSub>
                          </m:den>
                        </m:f>
                        <m:r>
                          <a:rPr lang="en-US" sz="2000" i="1">
                            <a:latin typeface="Cambria Math" charset="0"/>
                          </a:rPr>
                          <m:t>+</m:t>
                        </m:r>
                        <m:f>
                          <m:fPr>
                            <m:ctrlPr>
                              <a:rPr lang="bg-BG" sz="2000" i="1">
                                <a:latin typeface="Cambria Math"/>
                              </a:rPr>
                            </m:ctrlPr>
                          </m:fPr>
                          <m:num>
                            <m:sSup>
                              <m:sSupPr>
                                <m:ctrlPr>
                                  <a:rPr lang="bg-BG" sz="2000" i="1">
                                    <a:latin typeface="Cambria Math"/>
                                  </a:rPr>
                                </m:ctrlPr>
                              </m:sSupPr>
                              <m:e>
                                <m:sSub>
                                  <m:sSubPr>
                                    <m:ctrlPr>
                                      <a:rPr lang="en-US" sz="2000" i="1">
                                        <a:latin typeface="Cambria Math"/>
                                      </a:rPr>
                                    </m:ctrlPr>
                                  </m:sSubPr>
                                  <m:e>
                                    <m:r>
                                      <a:rPr lang="en-US" sz="2000" i="1">
                                        <a:latin typeface="Cambria Math" panose="02040503050406030204" pitchFamily="18" charset="0"/>
                                      </a:rPr>
                                      <m:t>𝑠</m:t>
                                    </m:r>
                                  </m:e>
                                  <m:sub>
                                    <m:r>
                                      <a:rPr lang="en-US" sz="2000" i="1">
                                        <a:latin typeface="Cambria Math" panose="02040503050406030204" pitchFamily="18" charset="0"/>
                                      </a:rPr>
                                      <m:t>𝑝</m:t>
                                    </m:r>
                                  </m:sub>
                                </m:sSub>
                              </m:e>
                              <m:sup>
                                <m:r>
                                  <a:rPr lang="en-US" sz="2000" i="1">
                                    <a:latin typeface="Cambria Math" panose="02040503050406030204" pitchFamily="18" charset="0"/>
                                  </a:rPr>
                                  <m:t>2</m:t>
                                </m:r>
                              </m:sup>
                            </m:sSup>
                          </m:num>
                          <m:den>
                            <m:sSub>
                              <m:sSubPr>
                                <m:ctrlPr>
                                  <a:rPr lang="en-US" sz="2000" i="1">
                                    <a:latin typeface="Cambria Math"/>
                                  </a:rPr>
                                </m:ctrlPr>
                              </m:sSubPr>
                              <m:e>
                                <m:r>
                                  <a:rPr lang="en-US" sz="2000" i="1">
                                    <a:latin typeface="Cambria Math" charset="0"/>
                                  </a:rPr>
                                  <m:t>𝑛</m:t>
                                </m:r>
                              </m:e>
                              <m:sub>
                                <m:r>
                                  <a:rPr lang="en-US" sz="2000" i="1">
                                    <a:latin typeface="Cambria Math" panose="02040503050406030204" pitchFamily="18" charset="0"/>
                                  </a:rPr>
                                  <m:t>2</m:t>
                                </m:r>
                              </m:sub>
                            </m:sSub>
                          </m:den>
                        </m:f>
                      </m:e>
                    </m:rad>
                    <m:r>
                      <a:rPr lang="en-US" sz="2000" i="1">
                        <a:latin typeface="Cambria Math" panose="02040503050406030204" pitchFamily="18" charset="0"/>
                      </a:rPr>
                      <m:t>=</m:t>
                    </m:r>
                    <m:sSub>
                      <m:sSubPr>
                        <m:ctrlPr>
                          <a:rPr lang="en-US" sz="2000" i="1">
                            <a:latin typeface="Cambria Math"/>
                          </a:rPr>
                        </m:ctrlPr>
                      </m:sSubPr>
                      <m:e>
                        <m:r>
                          <a:rPr lang="en-US" sz="2000" i="1">
                            <a:latin typeface="Cambria Math" panose="02040503050406030204" pitchFamily="18" charset="0"/>
                          </a:rPr>
                          <m:t>𝑠</m:t>
                        </m:r>
                      </m:e>
                      <m:sub>
                        <m:r>
                          <a:rPr lang="en-US" sz="2000" i="1">
                            <a:latin typeface="Cambria Math" panose="02040503050406030204" pitchFamily="18" charset="0"/>
                          </a:rPr>
                          <m:t>𝑝</m:t>
                        </m:r>
                      </m:sub>
                    </m:sSub>
                    <m:rad>
                      <m:radPr>
                        <m:degHide m:val="on"/>
                        <m:ctrlPr>
                          <a:rPr lang="bg-BG" sz="2000" i="1">
                            <a:latin typeface="Cambria Math"/>
                          </a:rPr>
                        </m:ctrlPr>
                      </m:radPr>
                      <m:deg/>
                      <m:e>
                        <m:f>
                          <m:fPr>
                            <m:ctrlPr>
                              <a:rPr lang="bg-BG" sz="2000" i="1">
                                <a:latin typeface="Cambria Math"/>
                              </a:rPr>
                            </m:ctrlPr>
                          </m:fPr>
                          <m:num>
                            <m:r>
                              <a:rPr lang="en-US" sz="2000" i="1">
                                <a:latin typeface="Cambria Math" panose="02040503050406030204" pitchFamily="18" charset="0"/>
                              </a:rPr>
                              <m:t>1</m:t>
                            </m:r>
                          </m:num>
                          <m:den>
                            <m:sSub>
                              <m:sSubPr>
                                <m:ctrlPr>
                                  <a:rPr lang="en-US" sz="2000" i="1">
                                    <a:latin typeface="Cambria Math"/>
                                  </a:rPr>
                                </m:ctrlPr>
                              </m:sSubPr>
                              <m:e>
                                <m:r>
                                  <a:rPr lang="en-US" sz="2000" i="1">
                                    <a:latin typeface="Cambria Math" charset="0"/>
                                  </a:rPr>
                                  <m:t>𝑛</m:t>
                                </m:r>
                              </m:e>
                              <m:sub>
                                <m:r>
                                  <a:rPr lang="en-US" sz="2000" i="1">
                                    <a:latin typeface="Cambria Math" panose="02040503050406030204" pitchFamily="18" charset="0"/>
                                  </a:rPr>
                                  <m:t>1</m:t>
                                </m:r>
                              </m:sub>
                            </m:sSub>
                          </m:den>
                        </m:f>
                        <m:r>
                          <a:rPr lang="en-US" sz="2000" i="1">
                            <a:latin typeface="Cambria Math" charset="0"/>
                          </a:rPr>
                          <m:t>+</m:t>
                        </m:r>
                        <m:f>
                          <m:fPr>
                            <m:ctrlPr>
                              <a:rPr lang="bg-BG" sz="2000" i="1">
                                <a:latin typeface="Cambria Math"/>
                              </a:rPr>
                            </m:ctrlPr>
                          </m:fPr>
                          <m:num>
                            <m:r>
                              <a:rPr lang="en-US" sz="2000" i="1">
                                <a:latin typeface="Cambria Math" panose="02040503050406030204" pitchFamily="18" charset="0"/>
                              </a:rPr>
                              <m:t>1</m:t>
                            </m:r>
                          </m:num>
                          <m:den>
                            <m:sSub>
                              <m:sSubPr>
                                <m:ctrlPr>
                                  <a:rPr lang="en-US" sz="2000" i="1">
                                    <a:latin typeface="Cambria Math"/>
                                  </a:rPr>
                                </m:ctrlPr>
                              </m:sSubPr>
                              <m:e>
                                <m:r>
                                  <a:rPr lang="en-US" sz="2000" i="1">
                                    <a:latin typeface="Cambria Math" charset="0"/>
                                  </a:rPr>
                                  <m:t>𝑛</m:t>
                                </m:r>
                              </m:e>
                              <m:sub>
                                <m:r>
                                  <a:rPr lang="en-US" sz="2000" i="1">
                                    <a:latin typeface="Cambria Math" panose="02040503050406030204" pitchFamily="18" charset="0"/>
                                  </a:rPr>
                                  <m:t>2</m:t>
                                </m:r>
                              </m:sub>
                            </m:sSub>
                          </m:den>
                        </m:f>
                      </m:e>
                    </m:rad>
                    <m:r>
                      <a:rPr lang="en-US" sz="2000" i="1">
                        <a:latin typeface="Cambria Math" panose="02040503050406030204" pitchFamily="18" charset="0"/>
                      </a:rPr>
                      <m:t> </m:t>
                    </m:r>
                  </m:oMath>
                </a14:m>
                <a:r>
                  <a:rPr lang="en-US" sz="2000" dirty="0"/>
                  <a:t>   (Pooled SD) (Assumes </a:t>
                </a:r>
                <a14:m>
                  <m:oMath xmlns:m="http://schemas.openxmlformats.org/officeDocument/2006/math">
                    <m:sSubSup>
                      <m:sSubSupPr>
                        <m:ctrlPr>
                          <a:rPr lang="en-US" sz="2000" i="1">
                            <a:latin typeface="Cambria Math"/>
                          </a:rPr>
                        </m:ctrlPr>
                      </m:sSubSupPr>
                      <m:e>
                        <m:r>
                          <a:rPr lang="en-US" sz="2000" i="1">
                            <a:latin typeface="Cambria Math" charset="0"/>
                            <a:ea typeface="Cambria Math" charset="0"/>
                            <a:cs typeface="Cambria Math" charset="0"/>
                          </a:rPr>
                          <m:t>𝜎</m:t>
                        </m:r>
                      </m:e>
                      <m:sub>
                        <m:r>
                          <a:rPr lang="en-US" sz="2000" i="1">
                            <a:latin typeface="Cambria Math" panose="02040503050406030204" pitchFamily="18" charset="0"/>
                            <a:ea typeface="Cambria Math" charset="0"/>
                            <a:cs typeface="Cambria Math" charset="0"/>
                          </a:rPr>
                          <m:t>1</m:t>
                        </m:r>
                      </m:sub>
                      <m:sup>
                        <m:r>
                          <a:rPr lang="en-US" sz="2000" i="1">
                            <a:latin typeface="Cambria Math" charset="0"/>
                          </a:rPr>
                          <m:t>2</m:t>
                        </m:r>
                      </m:sup>
                    </m:sSubSup>
                  </m:oMath>
                </a14:m>
                <a:r>
                  <a:rPr lang="en-US" sz="2000" dirty="0"/>
                  <a:t>=</a:t>
                </a:r>
                <a14:m>
                  <m:oMath xmlns:m="http://schemas.openxmlformats.org/officeDocument/2006/math">
                    <m:sSubSup>
                      <m:sSubSupPr>
                        <m:ctrlPr>
                          <a:rPr lang="en-US" sz="2000" i="1">
                            <a:latin typeface="Cambria Math"/>
                          </a:rPr>
                        </m:ctrlPr>
                      </m:sSubSupPr>
                      <m:e>
                        <m:r>
                          <a:rPr lang="en-US" sz="2000" i="1">
                            <a:latin typeface="Cambria Math" charset="0"/>
                            <a:ea typeface="Cambria Math" charset="0"/>
                            <a:cs typeface="Cambria Math" charset="0"/>
                          </a:rPr>
                          <m:t>𝜎</m:t>
                        </m:r>
                      </m:e>
                      <m:sub>
                        <m:r>
                          <a:rPr lang="en-US" sz="2000" i="1">
                            <a:latin typeface="Cambria Math" panose="02040503050406030204" pitchFamily="18" charset="0"/>
                            <a:ea typeface="Cambria Math" charset="0"/>
                            <a:cs typeface="Cambria Math" charset="0"/>
                          </a:rPr>
                          <m:t>2</m:t>
                        </m:r>
                      </m:sub>
                      <m:sup>
                        <m:r>
                          <a:rPr lang="en-US" sz="2000" i="1">
                            <a:latin typeface="Cambria Math" charset="0"/>
                          </a:rPr>
                          <m:t>2</m:t>
                        </m:r>
                      </m:sup>
                    </m:sSubSup>
                  </m:oMath>
                </a14:m>
                <a:r>
                  <a:rPr lang="en-US" sz="2000" dirty="0"/>
                  <a:t>)</a:t>
                </a:r>
              </a:p>
              <a:p>
                <a:pPr marL="0" indent="0">
                  <a:buNone/>
                </a:pPr>
                <a:endParaRPr lang="en-US" sz="2000" dirty="0"/>
              </a:p>
              <a:p>
                <a:pPr marL="0" indent="0">
                  <a:buNone/>
                </a:pPr>
                <a14:m>
                  <m:oMath xmlns:m="http://schemas.openxmlformats.org/officeDocument/2006/math">
                    <m:r>
                      <a:rPr lang="en-US" sz="2000" i="1">
                        <a:latin typeface="Cambria Math" charset="0"/>
                      </a:rPr>
                      <m:t>𝑆𝐸</m:t>
                    </m:r>
                    <m:r>
                      <a:rPr lang="en-US" sz="2000" i="1">
                        <a:latin typeface="Cambria Math" charset="0"/>
                      </a:rPr>
                      <m:t>(</m:t>
                    </m:r>
                    <m:sSub>
                      <m:sSubPr>
                        <m:ctrlPr>
                          <a:rPr lang="en-US" sz="2000" i="1">
                            <a:latin typeface="Cambria Math"/>
                            <a:ea typeface="Cambria Math" charset="0"/>
                            <a:cs typeface="Cambria Math" charset="0"/>
                          </a:rPr>
                        </m:ctrlPr>
                      </m:sSubPr>
                      <m:e>
                        <m:acc>
                          <m:accPr>
                            <m:chr m:val="̅"/>
                            <m:ctrlPr>
                              <a:rPr lang="en-US" sz="2000" i="1">
                                <a:latin typeface="Cambria Math"/>
                                <a:ea typeface="Cambria Math" charset="0"/>
                                <a:cs typeface="Cambria Math" charset="0"/>
                              </a:rPr>
                            </m:ctrlPr>
                          </m:accPr>
                          <m:e>
                            <m:r>
                              <a:rPr lang="en-US" sz="2000" i="1">
                                <a:latin typeface="Cambria Math" charset="0"/>
                                <a:ea typeface="Cambria Math" charset="0"/>
                                <a:cs typeface="Cambria Math" charset="0"/>
                              </a:rPr>
                              <m:t>𝑌</m:t>
                            </m:r>
                          </m:e>
                        </m:acc>
                      </m:e>
                      <m:sub>
                        <m:r>
                          <a:rPr lang="en-US" sz="2000" i="1">
                            <a:latin typeface="Cambria Math" charset="0"/>
                            <a:ea typeface="Cambria Math" charset="0"/>
                            <a:cs typeface="Cambria Math" charset="0"/>
                          </a:rPr>
                          <m:t>𝐼</m:t>
                        </m:r>
                      </m:sub>
                    </m:sSub>
                    <m:r>
                      <a:rPr lang="en-US" sz="2000" i="1">
                        <a:latin typeface="Cambria Math" charset="0"/>
                        <a:ea typeface="Cambria Math" charset="0"/>
                        <a:cs typeface="Cambria Math" charset="0"/>
                      </a:rPr>
                      <m:t>−</m:t>
                    </m:r>
                    <m:sSub>
                      <m:sSubPr>
                        <m:ctrlPr>
                          <a:rPr lang="en-US" sz="2000" i="1">
                            <a:latin typeface="Cambria Math"/>
                            <a:ea typeface="Cambria Math" charset="0"/>
                            <a:cs typeface="Cambria Math" charset="0"/>
                          </a:rPr>
                        </m:ctrlPr>
                      </m:sSubPr>
                      <m:e>
                        <m:acc>
                          <m:accPr>
                            <m:chr m:val="̅"/>
                            <m:ctrlPr>
                              <a:rPr lang="en-US" sz="2000" i="1">
                                <a:latin typeface="Cambria Math"/>
                                <a:ea typeface="Cambria Math" charset="0"/>
                                <a:cs typeface="Cambria Math" charset="0"/>
                              </a:rPr>
                            </m:ctrlPr>
                          </m:accPr>
                          <m:e>
                            <m:r>
                              <a:rPr lang="en-US" sz="2000" i="1">
                                <a:latin typeface="Cambria Math" charset="0"/>
                                <a:ea typeface="Cambria Math" charset="0"/>
                                <a:cs typeface="Cambria Math" charset="0"/>
                              </a:rPr>
                              <m:t>𝑌</m:t>
                            </m:r>
                          </m:e>
                        </m:acc>
                      </m:e>
                      <m:sub>
                        <m:r>
                          <a:rPr lang="en-US" sz="2000" i="1">
                            <a:latin typeface="Cambria Math" charset="0"/>
                            <a:ea typeface="Cambria Math" charset="0"/>
                            <a:cs typeface="Cambria Math" charset="0"/>
                          </a:rPr>
                          <m:t>𝐸</m:t>
                        </m:r>
                      </m:sub>
                    </m:sSub>
                  </m:oMath>
                </a14:m>
                <a:r>
                  <a:rPr lang="en-US" sz="2000" dirty="0"/>
                  <a:t>) </a:t>
                </a:r>
                <a14:m>
                  <m:oMath xmlns:m="http://schemas.openxmlformats.org/officeDocument/2006/math">
                    <m:r>
                      <a:rPr lang="en-US" sz="2000">
                        <a:latin typeface="Cambria Math" panose="02040503050406030204" pitchFamily="18" charset="0"/>
                      </a:rPr>
                      <m:t>=</m:t>
                    </m:r>
                    <m:rad>
                      <m:radPr>
                        <m:degHide m:val="on"/>
                        <m:ctrlPr>
                          <a:rPr lang="bg-BG" sz="2000" i="1">
                            <a:latin typeface="Cambria Math"/>
                          </a:rPr>
                        </m:ctrlPr>
                      </m:radPr>
                      <m:deg/>
                      <m:e>
                        <m:f>
                          <m:fPr>
                            <m:ctrlPr>
                              <a:rPr lang="bg-BG" sz="2000" i="1">
                                <a:latin typeface="Cambria Math"/>
                              </a:rPr>
                            </m:ctrlPr>
                          </m:fPr>
                          <m:num>
                            <m:sSubSup>
                              <m:sSubSupPr>
                                <m:ctrlPr>
                                  <a:rPr lang="en-US" sz="2000" i="1">
                                    <a:latin typeface="Cambria Math"/>
                                  </a:rPr>
                                </m:ctrlPr>
                              </m:sSubSupPr>
                              <m:e>
                                <m:r>
                                  <a:rPr lang="en-US" sz="2000" i="1">
                                    <a:latin typeface="Cambria Math" charset="0"/>
                                    <a:ea typeface="Cambria Math" charset="0"/>
                                    <a:cs typeface="Cambria Math" charset="0"/>
                                  </a:rPr>
                                  <m:t>𝜎</m:t>
                                </m:r>
                              </m:e>
                              <m:sub>
                                <m:r>
                                  <a:rPr lang="en-US" sz="2000" i="1">
                                    <a:latin typeface="Cambria Math" panose="02040503050406030204" pitchFamily="18" charset="0"/>
                                    <a:ea typeface="Cambria Math" charset="0"/>
                                    <a:cs typeface="Cambria Math" charset="0"/>
                                  </a:rPr>
                                  <m:t>1</m:t>
                                </m:r>
                              </m:sub>
                              <m:sup>
                                <m:r>
                                  <a:rPr lang="en-US" sz="2000" i="1">
                                    <a:latin typeface="Cambria Math" charset="0"/>
                                  </a:rPr>
                                  <m:t>2</m:t>
                                </m:r>
                              </m:sup>
                            </m:sSubSup>
                          </m:num>
                          <m:den>
                            <m:sSub>
                              <m:sSubPr>
                                <m:ctrlPr>
                                  <a:rPr lang="en-US" sz="2000" i="1">
                                    <a:latin typeface="Cambria Math"/>
                                  </a:rPr>
                                </m:ctrlPr>
                              </m:sSubPr>
                              <m:e>
                                <m:r>
                                  <a:rPr lang="en-US" sz="2000" i="1">
                                    <a:latin typeface="Cambria Math" charset="0"/>
                                  </a:rPr>
                                  <m:t>𝑛</m:t>
                                </m:r>
                              </m:e>
                              <m:sub>
                                <m:r>
                                  <a:rPr lang="en-US" sz="2000" i="1">
                                    <a:latin typeface="Cambria Math" panose="02040503050406030204" pitchFamily="18" charset="0"/>
                                  </a:rPr>
                                  <m:t>1</m:t>
                                </m:r>
                              </m:sub>
                            </m:sSub>
                          </m:den>
                        </m:f>
                        <m:r>
                          <a:rPr lang="en-US" sz="2000" i="1">
                            <a:latin typeface="Cambria Math" charset="0"/>
                          </a:rPr>
                          <m:t>+</m:t>
                        </m:r>
                        <m:f>
                          <m:fPr>
                            <m:ctrlPr>
                              <a:rPr lang="bg-BG" sz="2000" i="1">
                                <a:latin typeface="Cambria Math"/>
                              </a:rPr>
                            </m:ctrlPr>
                          </m:fPr>
                          <m:num>
                            <m:sSubSup>
                              <m:sSubSupPr>
                                <m:ctrlPr>
                                  <a:rPr lang="en-US" sz="2000" i="1">
                                    <a:latin typeface="Cambria Math"/>
                                  </a:rPr>
                                </m:ctrlPr>
                              </m:sSubSupPr>
                              <m:e>
                                <m:r>
                                  <a:rPr lang="en-US" sz="2000" i="1">
                                    <a:latin typeface="Cambria Math" charset="0"/>
                                    <a:ea typeface="Cambria Math" charset="0"/>
                                    <a:cs typeface="Cambria Math" charset="0"/>
                                  </a:rPr>
                                  <m:t>𝜎</m:t>
                                </m:r>
                              </m:e>
                              <m:sub>
                                <m:r>
                                  <a:rPr lang="en-US" sz="2000" i="1">
                                    <a:latin typeface="Cambria Math" panose="02040503050406030204" pitchFamily="18" charset="0"/>
                                    <a:ea typeface="Cambria Math" charset="0"/>
                                    <a:cs typeface="Cambria Math" charset="0"/>
                                  </a:rPr>
                                  <m:t>2</m:t>
                                </m:r>
                              </m:sub>
                              <m:sup>
                                <m:r>
                                  <a:rPr lang="en-US" sz="2000" i="1">
                                    <a:latin typeface="Cambria Math" charset="0"/>
                                  </a:rPr>
                                  <m:t>2</m:t>
                                </m:r>
                              </m:sup>
                            </m:sSubSup>
                          </m:num>
                          <m:den>
                            <m:sSub>
                              <m:sSubPr>
                                <m:ctrlPr>
                                  <a:rPr lang="en-US" sz="2000" i="1">
                                    <a:latin typeface="Cambria Math"/>
                                  </a:rPr>
                                </m:ctrlPr>
                              </m:sSubPr>
                              <m:e>
                                <m:r>
                                  <a:rPr lang="en-US" sz="2000" i="1">
                                    <a:latin typeface="Cambria Math" charset="0"/>
                                  </a:rPr>
                                  <m:t>𝑛</m:t>
                                </m:r>
                              </m:e>
                              <m:sub>
                                <m:r>
                                  <a:rPr lang="en-US" sz="2000" i="1">
                                    <a:latin typeface="Cambria Math" panose="02040503050406030204" pitchFamily="18" charset="0"/>
                                  </a:rPr>
                                  <m:t>2</m:t>
                                </m:r>
                              </m:sub>
                            </m:sSub>
                          </m:den>
                        </m:f>
                      </m:e>
                    </m:rad>
                  </m:oMath>
                </a14:m>
                <a:r>
                  <a:rPr lang="en-US" sz="2000" dirty="0"/>
                  <a:t>  (U</a:t>
                </a:r>
                <a14:m>
                  <m:oMath xmlns:m="http://schemas.openxmlformats.org/officeDocument/2006/math">
                    <m:r>
                      <m:rPr>
                        <m:sty m:val="p"/>
                      </m:rPr>
                      <a:rPr lang="en-US" sz="2000">
                        <a:latin typeface="Cambria Math" panose="02040503050406030204" pitchFamily="18" charset="0"/>
                      </a:rPr>
                      <m:t>sed</m:t>
                    </m:r>
                    <m:r>
                      <a:rPr lang="en-US" sz="2000">
                        <a:latin typeface="Cambria Math" panose="02040503050406030204" pitchFamily="18" charset="0"/>
                      </a:rPr>
                      <m:t> </m:t>
                    </m:r>
                    <m:r>
                      <m:rPr>
                        <m:sty m:val="p"/>
                      </m:rPr>
                      <a:rPr lang="en-US" sz="2000">
                        <a:latin typeface="Cambria Math" panose="02040503050406030204" pitchFamily="18" charset="0"/>
                      </a:rPr>
                      <m:t>when</m:t>
                    </m:r>
                    <m:r>
                      <a:rPr lang="en-US" sz="2000">
                        <a:latin typeface="Cambria Math" panose="02040503050406030204" pitchFamily="18" charset="0"/>
                      </a:rPr>
                      <m:t> </m:t>
                    </m:r>
                    <m:r>
                      <m:rPr>
                        <m:sty m:val="p"/>
                      </m:rPr>
                      <a:rPr lang="en-US" sz="2000">
                        <a:latin typeface="Cambria Math" panose="02040503050406030204" pitchFamily="18" charset="0"/>
                      </a:rPr>
                      <m:t>we</m:t>
                    </m:r>
                    <m:r>
                      <a:rPr lang="en-US" sz="2000">
                        <a:latin typeface="Cambria Math" panose="02040503050406030204" pitchFamily="18" charset="0"/>
                      </a:rPr>
                      <m:t> </m:t>
                    </m:r>
                    <m:r>
                      <a:rPr lang="en-US" sz="2000" b="1" i="1">
                        <a:latin typeface="Cambria Math" panose="02040503050406030204" pitchFamily="18" charset="0"/>
                      </a:rPr>
                      <m:t>𝒄𝒂𝒏𝒏𝒐𝒕</m:t>
                    </m:r>
                    <m:r>
                      <a:rPr lang="en-US" sz="2000">
                        <a:latin typeface="Cambria Math" panose="02040503050406030204" pitchFamily="18" charset="0"/>
                      </a:rPr>
                      <m:t> </m:t>
                    </m:r>
                    <m:r>
                      <m:rPr>
                        <m:sty m:val="p"/>
                      </m:rPr>
                      <a:rPr lang="en-US" sz="2000">
                        <a:latin typeface="Cambria Math" panose="02040503050406030204" pitchFamily="18" charset="0"/>
                      </a:rPr>
                      <m:t>assume</m:t>
                    </m:r>
                    <m:r>
                      <a:rPr lang="en-US" sz="2000">
                        <a:latin typeface="Cambria Math" panose="02040503050406030204" pitchFamily="18" charset="0"/>
                      </a:rPr>
                      <m:t> </m:t>
                    </m:r>
                    <m:sSubSup>
                      <m:sSubSupPr>
                        <m:ctrlPr>
                          <a:rPr lang="en-US" sz="2000" i="1">
                            <a:latin typeface="Cambria Math"/>
                          </a:rPr>
                        </m:ctrlPr>
                      </m:sSubSupPr>
                      <m:e>
                        <m:r>
                          <a:rPr lang="en-US" sz="2000" i="1">
                            <a:latin typeface="Cambria Math" charset="0"/>
                            <a:ea typeface="Cambria Math" charset="0"/>
                            <a:cs typeface="Cambria Math" charset="0"/>
                          </a:rPr>
                          <m:t>𝜎</m:t>
                        </m:r>
                      </m:e>
                      <m:sub>
                        <m:r>
                          <a:rPr lang="en-US" sz="2000" i="1">
                            <a:latin typeface="Cambria Math" panose="02040503050406030204" pitchFamily="18" charset="0"/>
                            <a:ea typeface="Cambria Math" charset="0"/>
                            <a:cs typeface="Cambria Math" charset="0"/>
                          </a:rPr>
                          <m:t>1</m:t>
                        </m:r>
                      </m:sub>
                      <m:sup>
                        <m:r>
                          <a:rPr lang="en-US" sz="2000" i="1">
                            <a:latin typeface="Cambria Math" charset="0"/>
                          </a:rPr>
                          <m:t>2</m:t>
                        </m:r>
                      </m:sup>
                    </m:sSubSup>
                  </m:oMath>
                </a14:m>
                <a:r>
                  <a:rPr lang="en-US" sz="2000" dirty="0"/>
                  <a:t>=</a:t>
                </a:r>
                <a14:m>
                  <m:oMath xmlns:m="http://schemas.openxmlformats.org/officeDocument/2006/math">
                    <m:sSubSup>
                      <m:sSubSupPr>
                        <m:ctrlPr>
                          <a:rPr lang="en-US" sz="2000" i="1">
                            <a:latin typeface="Cambria Math"/>
                          </a:rPr>
                        </m:ctrlPr>
                      </m:sSubSupPr>
                      <m:e>
                        <m:r>
                          <a:rPr lang="en-US" sz="2000" i="1">
                            <a:latin typeface="Cambria Math" charset="0"/>
                            <a:ea typeface="Cambria Math" charset="0"/>
                            <a:cs typeface="Cambria Math" charset="0"/>
                          </a:rPr>
                          <m:t>𝜎</m:t>
                        </m:r>
                      </m:e>
                      <m:sub>
                        <m:r>
                          <a:rPr lang="en-US" sz="2000" i="1">
                            <a:latin typeface="Cambria Math" panose="02040503050406030204" pitchFamily="18" charset="0"/>
                            <a:ea typeface="Cambria Math" charset="0"/>
                            <a:cs typeface="Cambria Math" charset="0"/>
                          </a:rPr>
                          <m:t>2</m:t>
                        </m:r>
                      </m:sub>
                      <m:sup>
                        <m:r>
                          <a:rPr lang="en-US" sz="2000" i="1">
                            <a:latin typeface="Cambria Math" charset="0"/>
                          </a:rPr>
                          <m:t>2</m:t>
                        </m:r>
                      </m:sup>
                    </m:sSubSup>
                  </m:oMath>
                </a14:m>
                <a:r>
                  <a:rPr lang="en-US" sz="2000" dirty="0"/>
                  <a:t>)</a:t>
                </a:r>
              </a:p>
              <a:p>
                <a:pPr marL="0" indent="0">
                  <a:buNone/>
                </a:pPr>
                <a:endParaRPr lang="en-US" sz="2000" dirty="0"/>
              </a:p>
              <a:p>
                <a:pPr marL="0" indent="0">
                  <a:buNone/>
                </a:pPr>
                <a:r>
                  <a:rPr lang="en-US" sz="2000" dirty="0"/>
                  <a:t>The degrees of freedom (</a:t>
                </a:r>
                <a:r>
                  <a:rPr lang="en-US" sz="2000" b="1" dirty="0"/>
                  <a:t>Satterthwaite Approximation</a:t>
                </a:r>
                <a:r>
                  <a:rPr 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408" y="1534317"/>
                <a:ext cx="8373110" cy="3772535"/>
              </a:xfrm>
              <a:blipFill rotWithShape="1">
                <a:blip r:embed="rId2"/>
                <a:stretch>
                  <a:fillRect l="-801" t="-161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95408" y="5007307"/>
            <a:ext cx="7953183" cy="1449548"/>
          </a:xfrm>
          <a:prstGeom prst="rect">
            <a:avLst/>
          </a:prstGeom>
        </p:spPr>
      </p:pic>
      <p:sp>
        <p:nvSpPr>
          <p:cNvPr id="5" name="Slide Number Placeholder 4"/>
          <p:cNvSpPr>
            <a:spLocks noGrp="1"/>
          </p:cNvSpPr>
          <p:nvPr>
            <p:ph type="sldNum" sz="quarter" idx="12"/>
          </p:nvPr>
        </p:nvSpPr>
        <p:spPr/>
        <p:txBody>
          <a:bodyPr/>
          <a:lstStyle/>
          <a:p>
            <a:fld id="{EE8B6FDC-AF46-8943-8028-33C4E23152A2}" type="slidenum">
              <a:rPr lang="en-US" smtClean="0"/>
              <a:t>13</a:t>
            </a:fld>
            <a:endParaRPr lang="en-US"/>
          </a:p>
        </p:txBody>
      </p:sp>
    </p:spTree>
    <p:extLst>
      <p:ext uri="{BB962C8B-B14F-4D97-AF65-F5344CB8AC3E}">
        <p14:creationId xmlns:p14="http://schemas.microsoft.com/office/powerpoint/2010/main" val="2460388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a:latin typeface="+mn-lt"/>
              </a:rPr>
              <a:t>Testing Hypothesis:</a:t>
            </a:r>
            <a:br>
              <a:rPr lang="en-US" sz="3600" b="1" dirty="0">
                <a:latin typeface="+mn-lt"/>
              </a:rPr>
            </a:br>
            <a:r>
              <a:rPr lang="en-US" sz="3600" b="1" dirty="0">
                <a:latin typeface="+mn-lt"/>
              </a:rPr>
              <a:t>Welch’s </a:t>
            </a:r>
            <a:r>
              <a:rPr lang="en-US" sz="3600" b="1" dirty="0" smtClean="0">
                <a:latin typeface="+mn-lt"/>
              </a:rPr>
              <a:t>t-Tools  Applied to Creativity Data</a:t>
            </a:r>
            <a:endParaRPr lang="en-US" sz="3600" b="1" dirty="0">
              <a:latin typeface="+mn-lt"/>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344" y="1865343"/>
            <a:ext cx="3023000" cy="606239"/>
          </a:xfrm>
          <a:ln>
            <a:solidFill>
              <a:srgbClr val="002060"/>
            </a:solidFill>
          </a:ln>
        </p:spPr>
      </p:pic>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14</a:t>
            </a:fld>
            <a:endParaRPr lang="en-US" altLang="en-US" dirty="0"/>
          </a:p>
        </p:txBody>
      </p:sp>
      <mc:AlternateContent xmlns:mc="http://schemas.openxmlformats.org/markup-compatibility/2006" xmlns:a14="http://schemas.microsoft.com/office/drawing/2010/main">
        <mc:Choice Requires="a14">
          <p:sp>
            <p:nvSpPr>
              <p:cNvPr id="10" name="TextBox 9"/>
              <p:cNvSpPr txBox="1"/>
              <p:nvPr/>
            </p:nvSpPr>
            <p:spPr>
              <a:xfrm>
                <a:off x="220133" y="4691586"/>
                <a:ext cx="7780867" cy="1200329"/>
              </a:xfrm>
              <a:prstGeom prst="rect">
                <a:avLst/>
              </a:prstGeom>
              <a:noFill/>
            </p:spPr>
            <p:txBody>
              <a:bodyPr wrap="square" rtlCol="0">
                <a:spAutoFit/>
              </a:bodyPr>
              <a:lstStyle/>
              <a:p>
                <a:pPr algn="just"/>
                <a:r>
                  <a:rPr lang="en-US" dirty="0">
                    <a:solidFill>
                      <a:prstClr val="black"/>
                    </a:solidFill>
                  </a:rPr>
                  <a:t>This experiment provides strong evidence that the intrinsic rather than extrinsic motivation is associated with a higher </a:t>
                </a:r>
                <a:r>
                  <a:rPr lang="en-US" dirty="0" smtClean="0">
                    <a:solidFill>
                      <a:prstClr val="black"/>
                    </a:solidFill>
                  </a:rPr>
                  <a:t>score (p-value </a:t>
                </a:r>
                <a:r>
                  <a:rPr lang="en-US" dirty="0">
                    <a:solidFill>
                      <a:prstClr val="black"/>
                    </a:solidFill>
                  </a:rPr>
                  <a:t>= 0.0056 from a two-sample t-test).  The estimated treatment effect is 4.14 pts. (95% confidence interval for the treatment effect is </a:t>
                </a:r>
                <a14:m>
                  <m:oMath xmlns:m="http://schemas.openxmlformats.org/officeDocument/2006/math">
                    <m:d>
                      <m:dPr>
                        <m:begChr m:val="["/>
                        <m:endChr m:val="]"/>
                        <m:ctrlPr>
                          <a:rPr lang="en-US" i="1">
                            <a:solidFill>
                              <a:prstClr val="black"/>
                            </a:solidFill>
                            <a:latin typeface="Cambria Math"/>
                            <a:ea typeface="Cambria Math" charset="0"/>
                            <a:cs typeface="Cambria Math" charset="0"/>
                          </a:rPr>
                        </m:ctrlPr>
                      </m:dPr>
                      <m:e>
                        <m:r>
                          <a:rPr lang="en-US" i="1">
                            <a:solidFill>
                              <a:prstClr val="black"/>
                            </a:solidFill>
                            <a:latin typeface="Cambria Math" charset="0"/>
                            <a:ea typeface="Cambria Math" charset="0"/>
                            <a:cs typeface="Cambria Math" charset="0"/>
                          </a:rPr>
                          <m:t>1.28, 7.01</m:t>
                        </m:r>
                      </m:e>
                    </m:d>
                  </m:oMath>
                </a14:m>
                <a:r>
                  <a:rPr lang="en-US" dirty="0">
                    <a:solidFill>
                      <a:prstClr val="black"/>
                    </a:solidFill>
                  </a:rPr>
                  <a:t> </a:t>
                </a:r>
                <a:r>
                  <a:rPr lang="en-US" dirty="0" smtClean="0">
                    <a:solidFill>
                      <a:prstClr val="black"/>
                    </a:solidFill>
                  </a:rPr>
                  <a:t>pts.)</a:t>
                </a:r>
                <a:endParaRPr lang="en-US" dirty="0">
                  <a:solidFill>
                    <a:prstClr val="black"/>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20133" y="4691586"/>
                <a:ext cx="7780867" cy="1200329"/>
              </a:xfrm>
              <a:prstGeom prst="rect">
                <a:avLst/>
              </a:prstGeom>
              <a:blipFill rotWithShape="1">
                <a:blip r:embed="rId3"/>
                <a:stretch>
                  <a:fillRect l="-626" t="-2538" r="-626" b="-7107"/>
                </a:stretch>
              </a:blipFill>
            </p:spPr>
            <p:txBody>
              <a:bodyPr/>
              <a:lstStyle/>
              <a:p>
                <a:r>
                  <a:rPr lang="en-US">
                    <a:noFill/>
                  </a:rPr>
                  <a:t> </a:t>
                </a:r>
              </a:p>
            </p:txBody>
          </p:sp>
        </mc:Fallback>
      </mc:AlternateContent>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0649" y="1730253"/>
            <a:ext cx="3650846" cy="2415656"/>
          </a:xfrm>
          <a:prstGeom prst="rect">
            <a:avLst/>
          </a:prstGeom>
        </p:spPr>
      </p:pic>
      <p:sp>
        <p:nvSpPr>
          <p:cNvPr id="12" name="Frame 11"/>
          <p:cNvSpPr/>
          <p:nvPr/>
        </p:nvSpPr>
        <p:spPr>
          <a:xfrm>
            <a:off x="7424138" y="3936473"/>
            <a:ext cx="662513" cy="19478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black"/>
              </a:solidFill>
            </a:endParaRPr>
          </a:p>
        </p:txBody>
      </p:sp>
      <p:sp>
        <p:nvSpPr>
          <p:cNvPr id="9" name="Frame 8"/>
          <p:cNvSpPr/>
          <p:nvPr/>
        </p:nvSpPr>
        <p:spPr>
          <a:xfrm>
            <a:off x="5358763" y="3357943"/>
            <a:ext cx="2235431" cy="155291"/>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black"/>
              </a:solidFill>
            </a:endParaRPr>
          </a:p>
        </p:txBody>
      </p:sp>
      <mc:AlternateContent xmlns:mc="http://schemas.openxmlformats.org/markup-compatibility/2006" xmlns:a14="http://schemas.microsoft.com/office/drawing/2010/main">
        <mc:Choice Requires="a14">
          <p:sp>
            <p:nvSpPr>
              <p:cNvPr id="3" name="TextBox 2"/>
              <p:cNvSpPr txBox="1"/>
              <p:nvPr/>
            </p:nvSpPr>
            <p:spPr>
              <a:xfrm>
                <a:off x="308344" y="3030427"/>
                <a:ext cx="3636434" cy="1546577"/>
              </a:xfrm>
              <a:prstGeom prst="rect">
                <a:avLst/>
              </a:prstGeom>
              <a:noFill/>
              <a:ln>
                <a:solidFill>
                  <a:srgbClr val="002060"/>
                </a:solidFill>
              </a:ln>
            </p:spPr>
            <p:txBody>
              <a:bodyPr wrap="square" rtlCol="0">
                <a:spAutoFit/>
              </a:bodyPr>
              <a:lstStyle/>
              <a:p>
                <a:r>
                  <a:rPr lang="en-US" sz="1350" dirty="0">
                    <a:solidFill>
                      <a:prstClr val="black"/>
                    </a:solidFill>
                  </a:rPr>
                  <a:t>H</a:t>
                </a:r>
                <a:r>
                  <a:rPr lang="en-US" sz="1350" baseline="-25000" dirty="0">
                    <a:solidFill>
                      <a:prstClr val="black"/>
                    </a:solidFill>
                  </a:rPr>
                  <a:t>0</a:t>
                </a:r>
                <a:r>
                  <a:rPr lang="en-US" sz="1350" dirty="0">
                    <a:solidFill>
                      <a:prstClr val="black"/>
                    </a:solidFill>
                  </a:rPr>
                  <a:t>: </a:t>
                </a:r>
                <a14:m>
                  <m:oMath xmlns:m="http://schemas.openxmlformats.org/officeDocument/2006/math">
                    <m:sSub>
                      <m:sSubPr>
                        <m:ctrlPr>
                          <a:rPr lang="en-US" sz="1350" i="1">
                            <a:solidFill>
                              <a:prstClr val="black"/>
                            </a:solidFill>
                            <a:latin typeface="Cambria Math"/>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rPr>
                          <m:t>𝐼</m:t>
                        </m:r>
                      </m:sub>
                    </m:sSub>
                    <m:r>
                      <a:rPr lang="en-US" sz="1350" i="1">
                        <a:solidFill>
                          <a:prstClr val="black"/>
                        </a:solidFill>
                        <a:latin typeface="Cambria Math" panose="02040503050406030204" pitchFamily="18" charset="0"/>
                      </a:rPr>
                      <m:t>=</m:t>
                    </m:r>
                    <m:sSub>
                      <m:sSubPr>
                        <m:ctrlPr>
                          <a:rPr lang="en-US" sz="1350" i="1">
                            <a:solidFill>
                              <a:prstClr val="black"/>
                            </a:solidFill>
                            <a:latin typeface="Cambria Math"/>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ea typeface="Cambria Math" panose="02040503050406030204" pitchFamily="18" charset="0"/>
                          </a:rPr>
                          <m:t>𝐸</m:t>
                        </m:r>
                      </m:sub>
                    </m:sSub>
                  </m:oMath>
                </a14:m>
                <a:endParaRPr lang="en-US" sz="1350" dirty="0">
                  <a:solidFill>
                    <a:prstClr val="black"/>
                  </a:solidFill>
                </a:endParaRPr>
              </a:p>
              <a:p>
                <a:r>
                  <a:rPr lang="en-US" sz="1350" dirty="0">
                    <a:solidFill>
                      <a:prstClr val="black"/>
                    </a:solidFill>
                  </a:rPr>
                  <a:t>H</a:t>
                </a:r>
                <a:r>
                  <a:rPr lang="en-US" sz="1350" baseline="-25000" dirty="0">
                    <a:solidFill>
                      <a:prstClr val="black"/>
                    </a:solidFill>
                  </a:rPr>
                  <a:t>a</a:t>
                </a:r>
                <a:r>
                  <a:rPr lang="en-US" sz="1350" dirty="0">
                    <a:solidFill>
                      <a:prstClr val="black"/>
                    </a:solidFill>
                  </a:rPr>
                  <a:t>: </a:t>
                </a:r>
                <a14:m>
                  <m:oMath xmlns:m="http://schemas.openxmlformats.org/officeDocument/2006/math">
                    <m:sSub>
                      <m:sSubPr>
                        <m:ctrlPr>
                          <a:rPr lang="en-US" sz="1350" i="1">
                            <a:solidFill>
                              <a:prstClr val="black"/>
                            </a:solidFill>
                            <a:latin typeface="Cambria Math"/>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rPr>
                          <m:t>𝐼</m:t>
                        </m:r>
                      </m:sub>
                    </m:sSub>
                    <m:r>
                      <a:rPr lang="en-US" sz="1350" i="1">
                        <a:solidFill>
                          <a:prstClr val="black"/>
                        </a:solidFill>
                        <a:latin typeface="Cambria Math" panose="02040503050406030204" pitchFamily="18" charset="0"/>
                        <a:ea typeface="Cambria Math" panose="02040503050406030204" pitchFamily="18" charset="0"/>
                      </a:rPr>
                      <m:t>≠</m:t>
                    </m:r>
                    <m:sSub>
                      <m:sSubPr>
                        <m:ctrlPr>
                          <a:rPr lang="en-US" sz="1350" i="1">
                            <a:solidFill>
                              <a:prstClr val="black"/>
                            </a:solidFill>
                            <a:latin typeface="Cambria Math"/>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ea typeface="Cambria Math" panose="02040503050406030204" pitchFamily="18" charset="0"/>
                          </a:rPr>
                          <m:t>𝐸</m:t>
                        </m:r>
                      </m:sub>
                    </m:sSub>
                  </m:oMath>
                </a14:m>
                <a:endParaRPr lang="en-US" sz="1350" dirty="0">
                  <a:solidFill>
                    <a:prstClr val="black"/>
                  </a:solidFill>
                </a:endParaRPr>
              </a:p>
              <a:p>
                <a:endParaRPr lang="en-US" sz="1350" dirty="0">
                  <a:solidFill>
                    <a:prstClr val="black"/>
                  </a:solidFill>
                </a:endParaRPr>
              </a:p>
              <a:p>
                <a:r>
                  <a:rPr lang="en-US" sz="1350" dirty="0">
                    <a:solidFill>
                      <a:prstClr val="black"/>
                    </a:solidFill>
                  </a:rPr>
                  <a:t>Critical value (Two Sided): </a:t>
                </a:r>
                <a14:m>
                  <m:oMath xmlns:m="http://schemas.openxmlformats.org/officeDocument/2006/math">
                    <m:r>
                      <a:rPr lang="en-US" sz="1350" i="1">
                        <a:solidFill>
                          <a:prstClr val="black"/>
                        </a:solidFill>
                        <a:latin typeface="Cambria Math" panose="02040503050406030204" pitchFamily="18" charset="0"/>
                        <a:ea typeface="Cambria Math" panose="02040503050406030204" pitchFamily="18" charset="0"/>
                      </a:rPr>
                      <m:t>±</m:t>
                    </m:r>
                  </m:oMath>
                </a14:m>
                <a:r>
                  <a:rPr lang="en-US" sz="1350" dirty="0">
                    <a:solidFill>
                      <a:prstClr val="black"/>
                    </a:solidFill>
                  </a:rPr>
                  <a:t>t</a:t>
                </a:r>
                <a:r>
                  <a:rPr lang="en-US" sz="1350" baseline="-25000" dirty="0">
                    <a:solidFill>
                      <a:prstClr val="black"/>
                    </a:solidFill>
                  </a:rPr>
                  <a:t>0.025, 43.108</a:t>
                </a:r>
                <a:r>
                  <a:rPr lang="en-US" sz="1350" dirty="0">
                    <a:solidFill>
                      <a:prstClr val="black"/>
                    </a:solidFill>
                  </a:rPr>
                  <a:t> =</a:t>
                </a:r>
                <a14:m>
                  <m:oMath xmlns:m="http://schemas.openxmlformats.org/officeDocument/2006/math">
                    <m:r>
                      <a:rPr lang="en-US" sz="1350" i="1">
                        <a:solidFill>
                          <a:prstClr val="black"/>
                        </a:solidFill>
                        <a:latin typeface="Cambria Math" panose="02040503050406030204" pitchFamily="18" charset="0"/>
                        <a:ea typeface="Cambria Math" panose="02040503050406030204" pitchFamily="18" charset="0"/>
                      </a:rPr>
                      <m:t>±</m:t>
                    </m:r>
                  </m:oMath>
                </a14:m>
                <a:r>
                  <a:rPr lang="en-US" sz="1350" dirty="0">
                    <a:solidFill>
                      <a:prstClr val="black"/>
                    </a:solidFill>
                  </a:rPr>
                  <a:t>2.017</a:t>
                </a:r>
              </a:p>
              <a:p>
                <a:r>
                  <a:rPr lang="en-US" sz="1350" dirty="0">
                    <a:solidFill>
                      <a:prstClr val="black"/>
                    </a:solidFill>
                  </a:rPr>
                  <a:t>Test Statistic: t</a:t>
                </a:r>
                <a:r>
                  <a:rPr lang="en-US" sz="1350" baseline="-25000" dirty="0">
                    <a:solidFill>
                      <a:prstClr val="black"/>
                    </a:solidFill>
                  </a:rPr>
                  <a:t>stat</a:t>
                </a:r>
                <a:r>
                  <a:rPr lang="en-US" sz="1350" dirty="0">
                    <a:solidFill>
                      <a:prstClr val="black"/>
                    </a:solidFill>
                  </a:rPr>
                  <a:t> = 2.92</a:t>
                </a:r>
              </a:p>
              <a:p>
                <a:r>
                  <a:rPr lang="en-US" sz="1350" dirty="0">
                    <a:solidFill>
                      <a:prstClr val="black"/>
                    </a:solidFill>
                  </a:rPr>
                  <a:t>P-value = 0.0056</a:t>
                </a:r>
              </a:p>
              <a:p>
                <a:r>
                  <a:rPr lang="en-US" sz="1350" dirty="0">
                    <a:solidFill>
                      <a:prstClr val="black"/>
                    </a:solidFill>
                  </a:rPr>
                  <a:t>Reject H</a:t>
                </a:r>
                <a:r>
                  <a:rPr lang="en-US" sz="1350" baseline="-25000" dirty="0">
                    <a:solidFill>
                      <a:prstClr val="black"/>
                    </a:solidFill>
                  </a:rPr>
                  <a:t>0</a:t>
                </a:r>
              </a:p>
            </p:txBody>
          </p:sp>
        </mc:Choice>
        <mc:Fallback xmlns="">
          <p:sp>
            <p:nvSpPr>
              <p:cNvPr id="3" name="TextBox 2"/>
              <p:cNvSpPr txBox="1">
                <a:spLocks noRot="1" noChangeAspect="1" noMove="1" noResize="1" noEditPoints="1" noAdjustHandles="1" noChangeArrowheads="1" noChangeShapeType="1" noTextEdit="1"/>
              </p:cNvSpPr>
              <p:nvPr/>
            </p:nvSpPr>
            <p:spPr>
              <a:xfrm>
                <a:off x="308344" y="3030427"/>
                <a:ext cx="3636434" cy="1546577"/>
              </a:xfrm>
              <a:prstGeom prst="rect">
                <a:avLst/>
              </a:prstGeom>
              <a:blipFill rotWithShape="1">
                <a:blip r:embed="rId5"/>
                <a:stretch>
                  <a:fillRect l="-334" b="-2734"/>
                </a:stretch>
              </a:blipFill>
              <a:ln>
                <a:solidFill>
                  <a:srgbClr val="002060"/>
                </a:solidFill>
              </a:ln>
            </p:spPr>
            <p:txBody>
              <a:bodyPr/>
              <a:lstStyle/>
              <a:p>
                <a:r>
                  <a:rPr lang="en-US">
                    <a:noFill/>
                  </a:rPr>
                  <a:t> </a:t>
                </a:r>
              </a:p>
            </p:txBody>
          </p:sp>
        </mc:Fallback>
      </mc:AlternateContent>
      <p:sp>
        <p:nvSpPr>
          <p:cNvPr id="5" name="TextBox 4">
            <a:extLst>
              <a:ext uri="{FF2B5EF4-FFF2-40B4-BE49-F238E27FC236}">
                <a16:creationId xmlns="" xmlns:a16="http://schemas.microsoft.com/office/drawing/2014/main" id="{B457E5C6-2F8C-4E88-9203-B616FDEEE9DF}"/>
              </a:ext>
            </a:extLst>
          </p:cNvPr>
          <p:cNvSpPr txBox="1"/>
          <p:nvPr/>
        </p:nvSpPr>
        <p:spPr>
          <a:xfrm>
            <a:off x="308344" y="2609773"/>
            <a:ext cx="4324183" cy="276999"/>
          </a:xfrm>
          <a:prstGeom prst="rect">
            <a:avLst/>
          </a:prstGeom>
          <a:noFill/>
          <a:ln>
            <a:solidFill>
              <a:srgbClr val="002060"/>
            </a:solidFill>
          </a:ln>
        </p:spPr>
        <p:txBody>
          <a:bodyPr wrap="square" rtlCol="0">
            <a:spAutoFit/>
          </a:bodyPr>
          <a:lstStyle/>
          <a:p>
            <a:r>
              <a:rPr lang="en-US" sz="1200" dirty="0"/>
              <a:t>In R: t.test(Score~Treatment_S, data = Creativity, </a:t>
            </a:r>
            <a:r>
              <a:rPr lang="en-US" sz="1200" dirty="0" err="1"/>
              <a:t>var.equal</a:t>
            </a:r>
            <a:r>
              <a:rPr lang="en-US" sz="1200" dirty="0"/>
              <a:t>=FALSE</a:t>
            </a:r>
            <a:r>
              <a:rPr lang="en-US" sz="1200" dirty="0" smtClean="0"/>
              <a:t>)</a:t>
            </a:r>
            <a:endParaRPr lang="en-US" sz="1200" dirty="0"/>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5182" y="1639948"/>
            <a:ext cx="1783581"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5"/>
          <p:cNvSpPr/>
          <p:nvPr/>
        </p:nvSpPr>
        <p:spPr>
          <a:xfrm>
            <a:off x="3575182" y="2226391"/>
            <a:ext cx="1783581" cy="185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No equality of variances</a:t>
            </a:r>
            <a:endParaRPr lang="en-US" sz="1200" dirty="0"/>
          </a:p>
        </p:txBody>
      </p:sp>
      <p:cxnSp>
        <p:nvCxnSpPr>
          <p:cNvPr id="13" name="Straight Arrow Connector 12"/>
          <p:cNvCxnSpPr>
            <a:stCxn id="6" idx="0"/>
          </p:cNvCxnSpPr>
          <p:nvPr/>
        </p:nvCxnSpPr>
        <p:spPr>
          <a:xfrm flipH="1" flipV="1">
            <a:off x="4466972" y="1971675"/>
            <a:ext cx="1" cy="2547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775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108197" cy="1325563"/>
          </a:xfrm>
        </p:spPr>
        <p:txBody>
          <a:bodyPr>
            <a:noAutofit/>
          </a:bodyPr>
          <a:lstStyle/>
          <a:p>
            <a:r>
              <a:rPr lang="en-US" sz="4000" b="1" dirty="0">
                <a:latin typeface="+mn-lt"/>
              </a:rPr>
              <a:t>Gender Income </a:t>
            </a:r>
            <a:r>
              <a:rPr lang="en-US" sz="4000" b="1" dirty="0" smtClean="0">
                <a:latin typeface="+mn-lt"/>
              </a:rPr>
              <a:t>Discrimination - Data</a:t>
            </a:r>
            <a:endParaRPr lang="en-US" sz="4000" b="1" dirty="0">
              <a:latin typeface="+mn-lt"/>
            </a:endParaRPr>
          </a:p>
        </p:txBody>
      </p:sp>
      <p:pic>
        <p:nvPicPr>
          <p:cNvPr id="5" name="Picture 4"/>
          <p:cNvPicPr>
            <a:picLocks noChangeAspect="1"/>
          </p:cNvPicPr>
          <p:nvPr/>
        </p:nvPicPr>
        <p:blipFill>
          <a:blip r:embed="rId2"/>
          <a:stretch>
            <a:fillRect/>
          </a:stretch>
        </p:blipFill>
        <p:spPr>
          <a:xfrm>
            <a:off x="3735376" y="2059864"/>
            <a:ext cx="5001471" cy="3799417"/>
          </a:xfrm>
          <a:prstGeom prst="rect">
            <a:avLst/>
          </a:prstGeom>
        </p:spPr>
      </p:pic>
      <p:pic>
        <p:nvPicPr>
          <p:cNvPr id="6" name="Picture 5"/>
          <p:cNvPicPr>
            <a:picLocks noChangeAspect="1"/>
          </p:cNvPicPr>
          <p:nvPr/>
        </p:nvPicPr>
        <p:blipFill>
          <a:blip r:embed="rId3"/>
          <a:stretch>
            <a:fillRect/>
          </a:stretch>
        </p:blipFill>
        <p:spPr>
          <a:xfrm>
            <a:off x="321428" y="1834619"/>
            <a:ext cx="1490538" cy="4249908"/>
          </a:xfrm>
          <a:prstGeom prst="rect">
            <a:avLst/>
          </a:prstGeom>
        </p:spPr>
      </p:pic>
      <p:pic>
        <p:nvPicPr>
          <p:cNvPr id="7" name="Picture 6"/>
          <p:cNvPicPr>
            <a:picLocks noChangeAspect="1"/>
          </p:cNvPicPr>
          <p:nvPr/>
        </p:nvPicPr>
        <p:blipFill>
          <a:blip r:embed="rId4"/>
          <a:stretch>
            <a:fillRect/>
          </a:stretch>
        </p:blipFill>
        <p:spPr>
          <a:xfrm>
            <a:off x="1811966" y="2376170"/>
            <a:ext cx="1815154" cy="3502821"/>
          </a:xfrm>
          <a:prstGeom prst="rect">
            <a:avLst/>
          </a:prstGeom>
        </p:spPr>
      </p:pic>
      <p:sp>
        <p:nvSpPr>
          <p:cNvPr id="3" name="Slide Number Placeholder 2"/>
          <p:cNvSpPr>
            <a:spLocks noGrp="1"/>
          </p:cNvSpPr>
          <p:nvPr>
            <p:ph type="sldNum" sz="quarter" idx="12"/>
          </p:nvPr>
        </p:nvSpPr>
        <p:spPr/>
        <p:txBody>
          <a:bodyPr/>
          <a:lstStyle/>
          <a:p>
            <a:fld id="{EE8B6FDC-AF46-8943-8028-33C4E23152A2}" type="slidenum">
              <a:rPr lang="en-US" smtClean="0"/>
              <a:t>15</a:t>
            </a:fld>
            <a:endParaRPr lang="en-US"/>
          </a:p>
        </p:txBody>
      </p:sp>
    </p:spTree>
    <p:extLst>
      <p:ext uri="{BB962C8B-B14F-4D97-AF65-F5344CB8AC3E}">
        <p14:creationId xmlns:p14="http://schemas.microsoft.com/office/powerpoint/2010/main" val="14891573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b="1" dirty="0">
                <a:latin typeface="+mn-lt"/>
              </a:rPr>
              <a:t>Gender Income </a:t>
            </a:r>
            <a:r>
              <a:rPr lang="en-US" sz="3600" b="1" dirty="0" smtClean="0">
                <a:latin typeface="+mn-lt"/>
              </a:rPr>
              <a:t>Discrimination </a:t>
            </a:r>
            <a:br>
              <a:rPr lang="en-US" sz="3600" b="1" dirty="0" smtClean="0">
                <a:latin typeface="+mn-lt"/>
              </a:rPr>
            </a:br>
            <a:r>
              <a:rPr lang="en-US" sz="3600" b="1" dirty="0" smtClean="0">
                <a:latin typeface="+mn-lt"/>
              </a:rPr>
              <a:t>Hypotheses and Assumpt</a:t>
            </a:r>
            <a:r>
              <a:rPr lang="en-US" b="1" dirty="0" smtClean="0">
                <a:latin typeface="+mn-lt"/>
              </a:rPr>
              <a:t>ions </a:t>
            </a:r>
            <a:endParaRPr lang="en-US" b="1" dirty="0">
              <a:latin typeface="+mn-lt"/>
            </a:endParaRPr>
          </a:p>
        </p:txBody>
      </p:sp>
      <p:pic>
        <p:nvPicPr>
          <p:cNvPr id="5" name="Picture 4"/>
          <p:cNvPicPr>
            <a:picLocks noChangeAspect="1"/>
          </p:cNvPicPr>
          <p:nvPr/>
        </p:nvPicPr>
        <p:blipFill>
          <a:blip r:embed="rId2"/>
          <a:stretch>
            <a:fillRect/>
          </a:stretch>
        </p:blipFill>
        <p:spPr>
          <a:xfrm>
            <a:off x="4486274" y="1690689"/>
            <a:ext cx="4292865" cy="3750864"/>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216958" y="1414463"/>
                <a:ext cx="4572000" cy="1015663"/>
              </a:xfrm>
              <a:prstGeom prst="rect">
                <a:avLst/>
              </a:prstGeom>
            </p:spPr>
            <p:txBody>
              <a:bodyPr>
                <a:spAutoFit/>
              </a:bodyPr>
              <a:lstStyle/>
              <a:p>
                <a:r>
                  <a:rPr lang="en-US" sz="2000" dirty="0">
                    <a:solidFill>
                      <a:prstClr val="black"/>
                    </a:solidFill>
                  </a:rPr>
                  <a:t>H</a:t>
                </a:r>
                <a:r>
                  <a:rPr lang="en-US" sz="2000" baseline="-25000" dirty="0">
                    <a:solidFill>
                      <a:prstClr val="black"/>
                    </a:solidFill>
                  </a:rPr>
                  <a:t>0</a:t>
                </a:r>
                <a:r>
                  <a:rPr lang="en-US" sz="2000" dirty="0">
                    <a:solidFill>
                      <a:prstClr val="black"/>
                    </a:solidFill>
                  </a:rPr>
                  <a:t>: </a:t>
                </a:r>
                <a14:m>
                  <m:oMath xmlns:m="http://schemas.openxmlformats.org/officeDocument/2006/math">
                    <m:sSub>
                      <m:sSubPr>
                        <m:ctrlPr>
                          <a:rPr lang="en-US" sz="2000" i="1">
                            <a:solidFill>
                              <a:prstClr val="black"/>
                            </a:solidFill>
                            <a:latin typeface="Cambria Math"/>
                          </a:rPr>
                        </m:ctrlPr>
                      </m:sSubPr>
                      <m:e>
                        <m:r>
                          <a:rPr lang="en-US" sz="2000" i="1">
                            <a:solidFill>
                              <a:prstClr val="black"/>
                            </a:solidFill>
                            <a:latin typeface="Cambria Math" panose="02040503050406030204" pitchFamily="18" charset="0"/>
                            <a:ea typeface="Cambria Math" panose="02040503050406030204" pitchFamily="18" charset="0"/>
                          </a:rPr>
                          <m:t>𝜇</m:t>
                        </m:r>
                      </m:e>
                      <m:sub>
                        <m:r>
                          <a:rPr lang="en-US" sz="2000" i="1">
                            <a:solidFill>
                              <a:prstClr val="black"/>
                            </a:solidFill>
                            <a:latin typeface="Cambria Math" panose="02040503050406030204" pitchFamily="18" charset="0"/>
                            <a:ea typeface="Cambria Math" panose="02040503050406030204" pitchFamily="18" charset="0"/>
                          </a:rPr>
                          <m:t>𝐹</m:t>
                        </m:r>
                      </m:sub>
                    </m:sSub>
                    <m:r>
                      <a:rPr lang="en-US" sz="2000" i="1">
                        <a:solidFill>
                          <a:prstClr val="black"/>
                        </a:solidFill>
                        <a:latin typeface="Cambria Math" panose="02040503050406030204" pitchFamily="18" charset="0"/>
                      </a:rPr>
                      <m:t>=</m:t>
                    </m:r>
                    <m:sSub>
                      <m:sSubPr>
                        <m:ctrlPr>
                          <a:rPr lang="en-US" sz="2000" i="1">
                            <a:solidFill>
                              <a:prstClr val="black"/>
                            </a:solidFill>
                            <a:latin typeface="Cambria Math"/>
                          </a:rPr>
                        </m:ctrlPr>
                      </m:sSubPr>
                      <m:e>
                        <m:r>
                          <a:rPr lang="en-US" sz="2000" i="1">
                            <a:solidFill>
                              <a:prstClr val="black"/>
                            </a:solidFill>
                            <a:latin typeface="Cambria Math" panose="02040503050406030204" pitchFamily="18" charset="0"/>
                            <a:ea typeface="Cambria Math" panose="02040503050406030204" pitchFamily="18" charset="0"/>
                          </a:rPr>
                          <m:t>𝜇</m:t>
                        </m:r>
                      </m:e>
                      <m:sub>
                        <m:r>
                          <a:rPr lang="en-US" sz="2000" i="1">
                            <a:solidFill>
                              <a:prstClr val="black"/>
                            </a:solidFill>
                            <a:latin typeface="Cambria Math" panose="02040503050406030204" pitchFamily="18" charset="0"/>
                            <a:ea typeface="Cambria Math" panose="02040503050406030204" pitchFamily="18" charset="0"/>
                          </a:rPr>
                          <m:t>𝑀</m:t>
                        </m:r>
                      </m:sub>
                    </m:sSub>
                  </m:oMath>
                </a14:m>
                <a:endParaRPr lang="en-US" sz="2000" dirty="0">
                  <a:solidFill>
                    <a:prstClr val="black"/>
                  </a:solidFill>
                </a:endParaRPr>
              </a:p>
              <a:p>
                <a:r>
                  <a:rPr lang="en-US" sz="2000" dirty="0">
                    <a:solidFill>
                      <a:prstClr val="black"/>
                    </a:solidFill>
                  </a:rPr>
                  <a:t>H</a:t>
                </a:r>
                <a:r>
                  <a:rPr lang="en-US" sz="2000" baseline="-25000" dirty="0">
                    <a:solidFill>
                      <a:prstClr val="black"/>
                    </a:solidFill>
                  </a:rPr>
                  <a:t>a</a:t>
                </a:r>
                <a:r>
                  <a:rPr lang="en-US" sz="2000" dirty="0">
                    <a:solidFill>
                      <a:prstClr val="black"/>
                    </a:solidFill>
                  </a:rPr>
                  <a:t>: </a:t>
                </a:r>
                <a14:m>
                  <m:oMath xmlns:m="http://schemas.openxmlformats.org/officeDocument/2006/math">
                    <m:sSub>
                      <m:sSubPr>
                        <m:ctrlPr>
                          <a:rPr lang="en-US" sz="2000" i="1">
                            <a:solidFill>
                              <a:prstClr val="black"/>
                            </a:solidFill>
                            <a:latin typeface="Cambria Math"/>
                          </a:rPr>
                        </m:ctrlPr>
                      </m:sSubPr>
                      <m:e>
                        <m:r>
                          <a:rPr lang="en-US" sz="2000" i="1">
                            <a:solidFill>
                              <a:prstClr val="black"/>
                            </a:solidFill>
                            <a:latin typeface="Cambria Math" panose="02040503050406030204" pitchFamily="18" charset="0"/>
                            <a:ea typeface="Cambria Math" panose="02040503050406030204" pitchFamily="18" charset="0"/>
                          </a:rPr>
                          <m:t>𝜇</m:t>
                        </m:r>
                      </m:e>
                      <m:sub>
                        <m:r>
                          <a:rPr lang="en-US" sz="2000" i="1">
                            <a:solidFill>
                              <a:prstClr val="black"/>
                            </a:solidFill>
                            <a:latin typeface="Cambria Math" panose="02040503050406030204" pitchFamily="18" charset="0"/>
                            <a:ea typeface="Cambria Math" panose="02040503050406030204" pitchFamily="18" charset="0"/>
                          </a:rPr>
                          <m:t>𝐹</m:t>
                        </m:r>
                      </m:sub>
                    </m:sSub>
                    <m:r>
                      <a:rPr lang="en-US" sz="2000" i="1">
                        <a:solidFill>
                          <a:prstClr val="black"/>
                        </a:solidFill>
                        <a:latin typeface="Cambria Math" panose="02040503050406030204" pitchFamily="18" charset="0"/>
                        <a:ea typeface="Cambria Math" panose="02040503050406030204" pitchFamily="18" charset="0"/>
                      </a:rPr>
                      <m:t>≠</m:t>
                    </m:r>
                    <m:sSub>
                      <m:sSubPr>
                        <m:ctrlPr>
                          <a:rPr lang="en-US" sz="2000" i="1">
                            <a:solidFill>
                              <a:prstClr val="black"/>
                            </a:solidFill>
                            <a:latin typeface="Cambria Math"/>
                          </a:rPr>
                        </m:ctrlPr>
                      </m:sSubPr>
                      <m:e>
                        <m:r>
                          <a:rPr lang="en-US" sz="2000" i="1">
                            <a:solidFill>
                              <a:prstClr val="black"/>
                            </a:solidFill>
                            <a:latin typeface="Cambria Math" panose="02040503050406030204" pitchFamily="18" charset="0"/>
                            <a:ea typeface="Cambria Math" panose="02040503050406030204" pitchFamily="18" charset="0"/>
                          </a:rPr>
                          <m:t>𝜇</m:t>
                        </m:r>
                      </m:e>
                      <m:sub>
                        <m:r>
                          <a:rPr lang="en-US" sz="2000" i="1">
                            <a:solidFill>
                              <a:prstClr val="black"/>
                            </a:solidFill>
                            <a:latin typeface="Cambria Math" panose="02040503050406030204" pitchFamily="18" charset="0"/>
                            <a:ea typeface="Cambria Math" panose="02040503050406030204" pitchFamily="18" charset="0"/>
                          </a:rPr>
                          <m:t>𝑀</m:t>
                        </m:r>
                      </m:sub>
                    </m:sSub>
                  </m:oMath>
                </a14:m>
                <a:endParaRPr lang="en-US" sz="2000" dirty="0">
                  <a:solidFill>
                    <a:prstClr val="black"/>
                  </a:solidFill>
                </a:endParaRPr>
              </a:p>
              <a:p>
                <a:endParaRPr lang="en-US" sz="2000" dirty="0">
                  <a:solidFill>
                    <a:prstClr val="black"/>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16958" y="1414463"/>
                <a:ext cx="4572000" cy="1015663"/>
              </a:xfrm>
              <a:prstGeom prst="rect">
                <a:avLst/>
              </a:prstGeom>
              <a:blipFill rotWithShape="1">
                <a:blip r:embed="rId3"/>
                <a:stretch>
                  <a:fillRect l="-1467" t="-2994"/>
                </a:stretch>
              </a:blipFill>
            </p:spPr>
            <p:txBody>
              <a:bodyPr/>
              <a:lstStyle/>
              <a:p>
                <a:r>
                  <a:rPr lang="en-US">
                    <a:noFill/>
                  </a:rPr>
                  <a:t> </a:t>
                </a:r>
              </a:p>
            </p:txBody>
          </p:sp>
        </mc:Fallback>
      </mc:AlternateContent>
      <p:sp>
        <p:nvSpPr>
          <p:cNvPr id="8" name="TextBox 7"/>
          <p:cNvSpPr txBox="1"/>
          <p:nvPr/>
        </p:nvSpPr>
        <p:spPr>
          <a:xfrm>
            <a:off x="216958" y="2420718"/>
            <a:ext cx="4017434" cy="1546577"/>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350" dirty="0">
                <a:solidFill>
                  <a:prstClr val="black"/>
                </a:solidFill>
              </a:rPr>
              <a:t>Strong evidence against normality, but CTL applies.</a:t>
            </a:r>
          </a:p>
          <a:p>
            <a:pPr marL="285750" indent="-285750">
              <a:buFont typeface="Arial" panose="020B0604020202020204" pitchFamily="34" charset="0"/>
              <a:buChar char="•"/>
            </a:pPr>
            <a:r>
              <a:rPr lang="en-US" sz="1350" dirty="0">
                <a:solidFill>
                  <a:prstClr val="black"/>
                </a:solidFill>
              </a:rPr>
              <a:t>Strong evidence against equal standard deviations and different sample sizes. </a:t>
            </a:r>
            <a:endParaRPr lang="en-US" sz="1350" dirty="0" smtClean="0">
              <a:solidFill>
                <a:prstClr val="black"/>
              </a:solidFill>
            </a:endParaRPr>
          </a:p>
          <a:p>
            <a:pPr marL="285750" indent="-285750">
              <a:buFont typeface="Arial" panose="020B0604020202020204" pitchFamily="34" charset="0"/>
              <a:buChar char="•"/>
            </a:pPr>
            <a:r>
              <a:rPr lang="en-US" sz="1350" dirty="0" smtClean="0">
                <a:solidFill>
                  <a:prstClr val="black"/>
                </a:solidFill>
              </a:rPr>
              <a:t>They </a:t>
            </a:r>
            <a:r>
              <a:rPr lang="en-US" sz="1350" dirty="0">
                <a:solidFill>
                  <a:prstClr val="black"/>
                </a:solidFill>
              </a:rPr>
              <a:t>are close but the standard deviations appear to be so different that this may make a real difference</a:t>
            </a:r>
            <a:r>
              <a:rPr lang="en-US" sz="1350" dirty="0" smtClean="0">
                <a:solidFill>
                  <a:prstClr val="black"/>
                </a:solidFill>
              </a:rPr>
              <a:t>.  </a:t>
            </a:r>
            <a:endParaRPr lang="en-US" sz="1350" dirty="0">
              <a:solidFill>
                <a:prstClr val="black"/>
              </a:solidFill>
            </a:endParaRPr>
          </a:p>
          <a:p>
            <a:pPr marL="285750" indent="-285750">
              <a:buFont typeface="Arial" panose="020B0604020202020204" pitchFamily="34" charset="0"/>
              <a:buChar char="•"/>
            </a:pPr>
            <a:r>
              <a:rPr lang="en-US" sz="1350" dirty="0">
                <a:solidFill>
                  <a:prstClr val="black"/>
                </a:solidFill>
              </a:rPr>
              <a:t>We will assume independence.  </a:t>
            </a:r>
          </a:p>
        </p:txBody>
      </p:sp>
      <p:sp>
        <p:nvSpPr>
          <p:cNvPr id="9" name="TextBox 8"/>
          <p:cNvSpPr txBox="1"/>
          <p:nvPr/>
        </p:nvSpPr>
        <p:spPr>
          <a:xfrm>
            <a:off x="216958" y="4157150"/>
            <a:ext cx="4017434" cy="715581"/>
          </a:xfrm>
          <a:prstGeom prst="rect">
            <a:avLst/>
          </a:prstGeom>
          <a:noFill/>
          <a:ln>
            <a:solidFill>
              <a:schemeClr val="tx1"/>
            </a:solidFill>
          </a:ln>
        </p:spPr>
        <p:txBody>
          <a:bodyPr wrap="square" rtlCol="0">
            <a:spAutoFit/>
          </a:bodyPr>
          <a:lstStyle/>
          <a:p>
            <a:pPr algn="just"/>
            <a:r>
              <a:rPr lang="en-US" sz="1350" dirty="0">
                <a:solidFill>
                  <a:prstClr val="black"/>
                </a:solidFill>
              </a:rPr>
              <a:t>Student’s t-test </a:t>
            </a:r>
            <a:r>
              <a:rPr lang="en-US" sz="1350" dirty="0" smtClean="0">
                <a:solidFill>
                  <a:prstClr val="black"/>
                </a:solidFill>
              </a:rPr>
              <a:t>may not be a </a:t>
            </a:r>
            <a:r>
              <a:rPr lang="en-US" sz="1350" dirty="0">
                <a:solidFill>
                  <a:prstClr val="black"/>
                </a:solidFill>
              </a:rPr>
              <a:t>good idea here</a:t>
            </a:r>
            <a:r>
              <a:rPr lang="en-US" sz="1350" dirty="0" smtClean="0">
                <a:solidFill>
                  <a:prstClr val="black"/>
                </a:solidFill>
              </a:rPr>
              <a:t>.  But, we have fairly large sample so we will use it with the Welch Test.</a:t>
            </a:r>
            <a:endParaRPr lang="en-US" sz="1350" dirty="0">
              <a:solidFill>
                <a:prstClr val="black"/>
              </a:solidFill>
            </a:endParaRPr>
          </a:p>
        </p:txBody>
      </p:sp>
      <p:cxnSp>
        <p:nvCxnSpPr>
          <p:cNvPr id="6" name="Straight Arrow Connector 5"/>
          <p:cNvCxnSpPr>
            <a:stCxn id="8" idx="3"/>
          </p:cNvCxnSpPr>
          <p:nvPr/>
        </p:nvCxnSpPr>
        <p:spPr>
          <a:xfrm>
            <a:off x="4234392" y="3194007"/>
            <a:ext cx="690033" cy="12065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lstStyle/>
          <a:p>
            <a:fld id="{EE8B6FDC-AF46-8943-8028-33C4E23152A2}" type="slidenum">
              <a:rPr lang="en-US" smtClean="0"/>
              <a:t>16</a:t>
            </a:fld>
            <a:endParaRPr lang="en-US"/>
          </a:p>
        </p:txBody>
      </p:sp>
    </p:spTree>
    <p:extLst>
      <p:ext uri="{BB962C8B-B14F-4D97-AF65-F5344CB8AC3E}">
        <p14:creationId xmlns:p14="http://schemas.microsoft.com/office/powerpoint/2010/main" val="12417676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mn-lt"/>
              </a:rPr>
              <a:t>Gender Income </a:t>
            </a:r>
            <a:r>
              <a:rPr lang="en-US" sz="3600" b="1" dirty="0" smtClean="0">
                <a:latin typeface="+mn-lt"/>
              </a:rPr>
              <a:t>Discrimination</a:t>
            </a:r>
            <a:br>
              <a:rPr lang="en-US" sz="3600" b="1" dirty="0" smtClean="0">
                <a:latin typeface="+mn-lt"/>
              </a:rPr>
            </a:br>
            <a:r>
              <a:rPr lang="en-US" sz="3600" b="1" dirty="0" smtClean="0">
                <a:latin typeface="+mn-lt"/>
              </a:rPr>
              <a:t>Conclusion</a:t>
            </a:r>
            <a:endParaRPr lang="en-US" sz="3600" b="1" dirty="0">
              <a:latin typeface="+mn-lt"/>
            </a:endParaRPr>
          </a:p>
        </p:txBody>
      </p:sp>
      <mc:AlternateContent xmlns:mc="http://schemas.openxmlformats.org/markup-compatibility/2006" xmlns:a14="http://schemas.microsoft.com/office/drawing/2010/main">
        <mc:Choice Requires="a14">
          <p:sp>
            <p:nvSpPr>
              <p:cNvPr id="4" name="TextBox 3"/>
              <p:cNvSpPr txBox="1"/>
              <p:nvPr/>
            </p:nvSpPr>
            <p:spPr>
              <a:xfrm>
                <a:off x="376765" y="1687976"/>
                <a:ext cx="3856568" cy="1123384"/>
              </a:xfrm>
              <a:prstGeom prst="rect">
                <a:avLst/>
              </a:prstGeom>
              <a:noFill/>
            </p:spPr>
            <p:txBody>
              <a:bodyPr wrap="square" rtlCol="0">
                <a:spAutoFit/>
              </a:bodyPr>
              <a:lstStyle/>
              <a:p>
                <a:r>
                  <a:rPr lang="en-US" sz="2000" dirty="0">
                    <a:solidFill>
                      <a:prstClr val="black"/>
                    </a:solidFill>
                  </a:rPr>
                  <a:t>H</a:t>
                </a:r>
                <a:r>
                  <a:rPr lang="en-US" sz="2000" baseline="-25000" dirty="0">
                    <a:solidFill>
                      <a:prstClr val="black"/>
                    </a:solidFill>
                  </a:rPr>
                  <a:t>0</a:t>
                </a:r>
                <a:r>
                  <a:rPr lang="en-US" sz="2000" dirty="0">
                    <a:solidFill>
                      <a:prstClr val="black"/>
                    </a:solidFill>
                  </a:rPr>
                  <a:t>: </a:t>
                </a:r>
                <a14:m>
                  <m:oMath xmlns:m="http://schemas.openxmlformats.org/officeDocument/2006/math">
                    <m:sSub>
                      <m:sSubPr>
                        <m:ctrlPr>
                          <a:rPr lang="en-US" sz="2000" i="1">
                            <a:solidFill>
                              <a:prstClr val="black"/>
                            </a:solidFill>
                            <a:latin typeface="Cambria Math"/>
                          </a:rPr>
                        </m:ctrlPr>
                      </m:sSubPr>
                      <m:e>
                        <m:r>
                          <a:rPr lang="en-US" sz="2000" i="1">
                            <a:solidFill>
                              <a:prstClr val="black"/>
                            </a:solidFill>
                            <a:latin typeface="Cambria Math" panose="02040503050406030204" pitchFamily="18" charset="0"/>
                            <a:ea typeface="Cambria Math" panose="02040503050406030204" pitchFamily="18" charset="0"/>
                          </a:rPr>
                          <m:t>𝜇</m:t>
                        </m:r>
                      </m:e>
                      <m:sub>
                        <m:r>
                          <a:rPr lang="en-US" sz="2000" i="1">
                            <a:solidFill>
                              <a:prstClr val="black"/>
                            </a:solidFill>
                            <a:latin typeface="Cambria Math" panose="02040503050406030204" pitchFamily="18" charset="0"/>
                          </a:rPr>
                          <m:t>𝐹</m:t>
                        </m:r>
                      </m:sub>
                    </m:sSub>
                    <m:r>
                      <a:rPr lang="en-US" sz="2000" i="1">
                        <a:solidFill>
                          <a:prstClr val="black"/>
                        </a:solidFill>
                        <a:latin typeface="Cambria Math" panose="02040503050406030204" pitchFamily="18" charset="0"/>
                      </a:rPr>
                      <m:t>=</m:t>
                    </m:r>
                    <m:sSub>
                      <m:sSubPr>
                        <m:ctrlPr>
                          <a:rPr lang="en-US" sz="2000" i="1">
                            <a:solidFill>
                              <a:prstClr val="black"/>
                            </a:solidFill>
                            <a:latin typeface="Cambria Math"/>
                          </a:rPr>
                        </m:ctrlPr>
                      </m:sSubPr>
                      <m:e>
                        <m:r>
                          <a:rPr lang="en-US" sz="2000" i="1">
                            <a:solidFill>
                              <a:prstClr val="black"/>
                            </a:solidFill>
                            <a:latin typeface="Cambria Math" panose="02040503050406030204" pitchFamily="18" charset="0"/>
                            <a:ea typeface="Cambria Math" panose="02040503050406030204" pitchFamily="18" charset="0"/>
                          </a:rPr>
                          <m:t>𝜇</m:t>
                        </m:r>
                      </m:e>
                      <m:sub>
                        <m:r>
                          <a:rPr lang="en-US" sz="2000" i="1">
                            <a:solidFill>
                              <a:prstClr val="black"/>
                            </a:solidFill>
                            <a:latin typeface="Cambria Math" panose="02040503050406030204" pitchFamily="18" charset="0"/>
                            <a:ea typeface="Cambria Math" panose="02040503050406030204" pitchFamily="18" charset="0"/>
                          </a:rPr>
                          <m:t>𝑀</m:t>
                        </m:r>
                      </m:sub>
                    </m:sSub>
                  </m:oMath>
                </a14:m>
                <a:endParaRPr lang="en-US" sz="2000" dirty="0">
                  <a:solidFill>
                    <a:prstClr val="black"/>
                  </a:solidFill>
                </a:endParaRPr>
              </a:p>
              <a:p>
                <a:r>
                  <a:rPr lang="en-US" sz="2000" dirty="0">
                    <a:solidFill>
                      <a:prstClr val="black"/>
                    </a:solidFill>
                  </a:rPr>
                  <a:t>H</a:t>
                </a:r>
                <a:r>
                  <a:rPr lang="en-US" sz="2000" baseline="-25000" dirty="0">
                    <a:solidFill>
                      <a:prstClr val="black"/>
                    </a:solidFill>
                  </a:rPr>
                  <a:t>a</a:t>
                </a:r>
                <a:r>
                  <a:rPr lang="en-US" sz="2000" dirty="0">
                    <a:solidFill>
                      <a:prstClr val="black"/>
                    </a:solidFill>
                  </a:rPr>
                  <a:t>: </a:t>
                </a:r>
                <a14:m>
                  <m:oMath xmlns:m="http://schemas.openxmlformats.org/officeDocument/2006/math">
                    <m:sSub>
                      <m:sSubPr>
                        <m:ctrlPr>
                          <a:rPr lang="en-US" sz="2000" i="1">
                            <a:solidFill>
                              <a:prstClr val="black"/>
                            </a:solidFill>
                            <a:latin typeface="Cambria Math"/>
                          </a:rPr>
                        </m:ctrlPr>
                      </m:sSubPr>
                      <m:e>
                        <m:r>
                          <a:rPr lang="en-US" sz="2000" i="1">
                            <a:solidFill>
                              <a:prstClr val="black"/>
                            </a:solidFill>
                            <a:latin typeface="Cambria Math" panose="02040503050406030204" pitchFamily="18" charset="0"/>
                            <a:ea typeface="Cambria Math" panose="02040503050406030204" pitchFamily="18" charset="0"/>
                          </a:rPr>
                          <m:t>𝜇</m:t>
                        </m:r>
                      </m:e>
                      <m:sub>
                        <m:r>
                          <a:rPr lang="en-US" sz="2000" i="1">
                            <a:solidFill>
                              <a:prstClr val="black"/>
                            </a:solidFill>
                            <a:latin typeface="Cambria Math" panose="02040503050406030204" pitchFamily="18" charset="0"/>
                            <a:ea typeface="Cambria Math" panose="02040503050406030204" pitchFamily="18" charset="0"/>
                          </a:rPr>
                          <m:t>𝐹</m:t>
                        </m:r>
                      </m:sub>
                    </m:sSub>
                    <m:r>
                      <a:rPr lang="en-US" sz="2000" i="1">
                        <a:solidFill>
                          <a:prstClr val="black"/>
                        </a:solidFill>
                        <a:latin typeface="Cambria Math" panose="02040503050406030204" pitchFamily="18" charset="0"/>
                        <a:ea typeface="Cambria Math" panose="02040503050406030204" pitchFamily="18" charset="0"/>
                      </a:rPr>
                      <m:t>≠</m:t>
                    </m:r>
                    <m:sSub>
                      <m:sSubPr>
                        <m:ctrlPr>
                          <a:rPr lang="en-US" sz="2000" i="1">
                            <a:solidFill>
                              <a:prstClr val="black"/>
                            </a:solidFill>
                            <a:latin typeface="Cambria Math"/>
                          </a:rPr>
                        </m:ctrlPr>
                      </m:sSubPr>
                      <m:e>
                        <m:r>
                          <a:rPr lang="en-US" sz="2000" i="1">
                            <a:solidFill>
                              <a:prstClr val="black"/>
                            </a:solidFill>
                            <a:latin typeface="Cambria Math" panose="02040503050406030204" pitchFamily="18" charset="0"/>
                            <a:ea typeface="Cambria Math" panose="02040503050406030204" pitchFamily="18" charset="0"/>
                          </a:rPr>
                          <m:t>𝜇</m:t>
                        </m:r>
                      </m:e>
                      <m:sub>
                        <m:r>
                          <a:rPr lang="en-US" sz="2000" i="1">
                            <a:solidFill>
                              <a:prstClr val="black"/>
                            </a:solidFill>
                            <a:latin typeface="Cambria Math" panose="02040503050406030204" pitchFamily="18" charset="0"/>
                            <a:ea typeface="Cambria Math" panose="02040503050406030204" pitchFamily="18" charset="0"/>
                          </a:rPr>
                          <m:t>𝑀</m:t>
                        </m:r>
                      </m:sub>
                    </m:sSub>
                  </m:oMath>
                </a14:m>
                <a:endParaRPr lang="en-US" sz="2000" dirty="0">
                  <a:solidFill>
                    <a:prstClr val="black"/>
                  </a:solidFill>
                </a:endParaRPr>
              </a:p>
              <a:p>
                <a:endParaRPr lang="en-US" sz="1350" dirty="0">
                  <a:solidFill>
                    <a:prstClr val="black"/>
                  </a:solidFill>
                </a:endParaRPr>
              </a:p>
              <a:p>
                <a:r>
                  <a:rPr lang="en-US" sz="1350" dirty="0">
                    <a:solidFill>
                      <a:prstClr val="black"/>
                    </a:solidFill>
                  </a:rPr>
                  <a:t>Critical value (Two Sided): </a:t>
                </a:r>
                <a14:m>
                  <m:oMath xmlns:m="http://schemas.openxmlformats.org/officeDocument/2006/math">
                    <m:r>
                      <a:rPr lang="en-US" sz="1350" i="1">
                        <a:solidFill>
                          <a:prstClr val="black"/>
                        </a:solidFill>
                        <a:latin typeface="Cambria Math" panose="02040503050406030204" pitchFamily="18" charset="0"/>
                        <a:ea typeface="Cambria Math" panose="02040503050406030204" pitchFamily="18" charset="0"/>
                      </a:rPr>
                      <m:t>±</m:t>
                    </m:r>
                    <m:r>
                      <m:rPr>
                        <m:sty m:val="p"/>
                      </m:rPr>
                      <a:rPr lang="en-US" sz="1350">
                        <a:solidFill>
                          <a:prstClr val="black"/>
                        </a:solidFill>
                        <a:latin typeface="Cambria Math" panose="02040503050406030204" pitchFamily="18" charset="0"/>
                        <a:ea typeface="Cambria Math" panose="02040503050406030204" pitchFamily="18" charset="0"/>
                      </a:rPr>
                      <m:t>t</m:t>
                    </m:r>
                    <m:r>
                      <a:rPr lang="en-US" sz="1350" baseline="-25000">
                        <a:solidFill>
                          <a:prstClr val="black"/>
                        </a:solidFill>
                        <a:latin typeface="Cambria Math" panose="02040503050406030204" pitchFamily="18" charset="0"/>
                        <a:ea typeface="Cambria Math" panose="02040503050406030204" pitchFamily="18" charset="0"/>
                      </a:rPr>
                      <m:t>0.025;29.131</m:t>
                    </m:r>
                    <m:r>
                      <a:rPr lang="en-US" sz="1350" i="1">
                        <a:solidFill>
                          <a:prstClr val="black"/>
                        </a:solidFill>
                        <a:latin typeface="Cambria Math" panose="02040503050406030204" pitchFamily="18" charset="0"/>
                        <a:ea typeface="Cambria Math" panose="02040503050406030204" pitchFamily="18" charset="0"/>
                      </a:rPr>
                      <m:t>=± </m:t>
                    </m:r>
                  </m:oMath>
                </a14:m>
                <a:r>
                  <a:rPr lang="en-US" sz="1350" dirty="0">
                    <a:solidFill>
                      <a:prstClr val="black"/>
                    </a:solidFill>
                  </a:rPr>
                  <a:t>2.045</a:t>
                </a:r>
              </a:p>
            </p:txBody>
          </p:sp>
        </mc:Choice>
        <mc:Fallback xmlns="">
          <p:sp>
            <p:nvSpPr>
              <p:cNvPr id="4" name="TextBox 3"/>
              <p:cNvSpPr txBox="1">
                <a:spLocks noRot="1" noChangeAspect="1" noMove="1" noResize="1" noEditPoints="1" noAdjustHandles="1" noChangeArrowheads="1" noChangeShapeType="1" noTextEdit="1"/>
              </p:cNvSpPr>
              <p:nvPr/>
            </p:nvSpPr>
            <p:spPr>
              <a:xfrm>
                <a:off x="376765" y="1687976"/>
                <a:ext cx="3856568" cy="1123384"/>
              </a:xfrm>
              <a:prstGeom prst="rect">
                <a:avLst/>
              </a:prstGeom>
              <a:blipFill rotWithShape="1">
                <a:blip r:embed="rId2"/>
                <a:stretch>
                  <a:fillRect l="-1741" t="-2717" b="-4891"/>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4572000" y="1932777"/>
            <a:ext cx="4175857" cy="3956897"/>
          </a:xfrm>
          <a:prstGeom prst="rect">
            <a:avLst/>
          </a:prstGeom>
          <a:ln>
            <a:solidFill>
              <a:schemeClr val="tx1"/>
            </a:solidFill>
          </a:ln>
        </p:spPr>
      </p:pic>
      <p:sp>
        <p:nvSpPr>
          <p:cNvPr id="3" name="Rectangle 2">
            <a:extLst>
              <a:ext uri="{FF2B5EF4-FFF2-40B4-BE49-F238E27FC236}">
                <a16:creationId xmlns:a16="http://schemas.microsoft.com/office/drawing/2014/main" xmlns="" id="{09C31D5F-0C93-4DE0-A625-FB227850EC76}"/>
              </a:ext>
            </a:extLst>
          </p:cNvPr>
          <p:cNvSpPr/>
          <p:nvPr/>
        </p:nvSpPr>
        <p:spPr>
          <a:xfrm>
            <a:off x="7531489" y="4789470"/>
            <a:ext cx="412073" cy="21225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Rectangle 5">
            <a:extLst>
              <a:ext uri="{FF2B5EF4-FFF2-40B4-BE49-F238E27FC236}">
                <a16:creationId xmlns:a16="http://schemas.microsoft.com/office/drawing/2014/main" xmlns="" id="{5BEB4C41-8837-421E-B069-341F750CA9FA}"/>
              </a:ext>
            </a:extLst>
          </p:cNvPr>
          <p:cNvSpPr/>
          <p:nvPr/>
        </p:nvSpPr>
        <p:spPr>
          <a:xfrm>
            <a:off x="6400220" y="4068591"/>
            <a:ext cx="929048" cy="1850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TextBox 6">
            <a:extLst>
              <a:ext uri="{FF2B5EF4-FFF2-40B4-BE49-F238E27FC236}">
                <a16:creationId xmlns:a16="http://schemas.microsoft.com/office/drawing/2014/main" xmlns="" id="{A3635906-B301-496B-BC6C-2FB0C7993C32}"/>
              </a:ext>
            </a:extLst>
          </p:cNvPr>
          <p:cNvSpPr txBox="1"/>
          <p:nvPr/>
        </p:nvSpPr>
        <p:spPr>
          <a:xfrm>
            <a:off x="376765" y="3015058"/>
            <a:ext cx="3856568" cy="715581"/>
          </a:xfrm>
          <a:prstGeom prst="rect">
            <a:avLst/>
          </a:prstGeom>
          <a:noFill/>
          <a:ln>
            <a:solidFill>
              <a:schemeClr val="tx1"/>
            </a:solidFill>
          </a:ln>
        </p:spPr>
        <p:txBody>
          <a:bodyPr wrap="square" rtlCol="0">
            <a:spAutoFit/>
          </a:bodyPr>
          <a:lstStyle/>
          <a:p>
            <a:r>
              <a:rPr lang="en-US" sz="1350" dirty="0">
                <a:solidFill>
                  <a:prstClr val="black"/>
                </a:solidFill>
              </a:rPr>
              <a:t>Test Statistic: t</a:t>
            </a:r>
            <a:r>
              <a:rPr lang="en-US" sz="1350" baseline="-25000" dirty="0">
                <a:solidFill>
                  <a:prstClr val="black"/>
                </a:solidFill>
              </a:rPr>
              <a:t>stat</a:t>
            </a:r>
            <a:r>
              <a:rPr lang="en-US" sz="1350" dirty="0">
                <a:solidFill>
                  <a:prstClr val="black"/>
                </a:solidFill>
              </a:rPr>
              <a:t> = -3.88</a:t>
            </a:r>
          </a:p>
          <a:p>
            <a:r>
              <a:rPr lang="en-US" sz="1350" dirty="0">
                <a:solidFill>
                  <a:prstClr val="black"/>
                </a:solidFill>
              </a:rPr>
              <a:t>P-value = .0006</a:t>
            </a:r>
          </a:p>
          <a:p>
            <a:r>
              <a:rPr lang="en-US" sz="1350" dirty="0">
                <a:solidFill>
                  <a:prstClr val="black"/>
                </a:solidFill>
              </a:rPr>
              <a:t>Reject H</a:t>
            </a:r>
            <a:r>
              <a:rPr lang="en-US" sz="1350" baseline="-25000" dirty="0">
                <a:solidFill>
                  <a:prstClr val="black"/>
                </a:solidFill>
              </a:rPr>
              <a:t>0</a:t>
            </a:r>
          </a:p>
        </p:txBody>
      </p:sp>
      <p:sp>
        <p:nvSpPr>
          <p:cNvPr id="8" name="TextBox 7">
            <a:extLst>
              <a:ext uri="{FF2B5EF4-FFF2-40B4-BE49-F238E27FC236}">
                <a16:creationId xmlns:a16="http://schemas.microsoft.com/office/drawing/2014/main" xmlns="" id="{61E1EE68-8C1F-4797-9A35-757890715391}"/>
              </a:ext>
            </a:extLst>
          </p:cNvPr>
          <p:cNvSpPr txBox="1"/>
          <p:nvPr/>
        </p:nvSpPr>
        <p:spPr>
          <a:xfrm>
            <a:off x="376765" y="3932440"/>
            <a:ext cx="3856568" cy="1754326"/>
          </a:xfrm>
          <a:prstGeom prst="rect">
            <a:avLst/>
          </a:prstGeom>
          <a:noFill/>
          <a:ln>
            <a:solidFill>
              <a:schemeClr val="tx1"/>
            </a:solidFill>
          </a:ln>
        </p:spPr>
        <p:txBody>
          <a:bodyPr wrap="square" rtlCol="0">
            <a:spAutoFit/>
          </a:bodyPr>
          <a:lstStyle/>
          <a:p>
            <a:pPr algn="just"/>
            <a:r>
              <a:rPr lang="en-US" sz="1350" dirty="0">
                <a:solidFill>
                  <a:prstClr val="black"/>
                </a:solidFill>
              </a:rPr>
              <a:t>Conclusion: There is strong evidence to suggest that the mean income of the female group is different from the mean income of the male group (p-value = 0.0006).  A 95% confidence interval for this difference is ($29,124, $94,176) in favor of the males.  </a:t>
            </a:r>
          </a:p>
          <a:p>
            <a:endParaRPr lang="en-US" sz="1350" dirty="0">
              <a:solidFill>
                <a:prstClr val="black"/>
              </a:solidFill>
            </a:endParaRPr>
          </a:p>
          <a:p>
            <a:r>
              <a:rPr lang="en-US" sz="1350" dirty="0">
                <a:solidFill>
                  <a:prstClr val="black"/>
                </a:solidFill>
              </a:rPr>
              <a:t>That is quite a difference! </a:t>
            </a:r>
          </a:p>
        </p:txBody>
      </p:sp>
      <p:sp>
        <p:nvSpPr>
          <p:cNvPr id="9" name="Slide Number Placeholder 8"/>
          <p:cNvSpPr>
            <a:spLocks noGrp="1"/>
          </p:cNvSpPr>
          <p:nvPr>
            <p:ph type="sldNum" sz="quarter" idx="12"/>
          </p:nvPr>
        </p:nvSpPr>
        <p:spPr/>
        <p:txBody>
          <a:bodyPr/>
          <a:lstStyle/>
          <a:p>
            <a:fld id="{EE8B6FDC-AF46-8943-8028-33C4E23152A2}" type="slidenum">
              <a:rPr lang="en-US" smtClean="0"/>
              <a:t>17</a:t>
            </a:fld>
            <a:endParaRPr lang="en-US"/>
          </a:p>
        </p:txBody>
      </p:sp>
    </p:spTree>
    <p:extLst>
      <p:ext uri="{BB962C8B-B14F-4D97-AF65-F5344CB8AC3E}">
        <p14:creationId xmlns:p14="http://schemas.microsoft.com/office/powerpoint/2010/main" val="25567798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71550"/>
            <a:ext cx="7886700" cy="3943350"/>
          </a:xfrm>
        </p:spPr>
        <p:txBody>
          <a:bodyPr>
            <a:normAutofit fontScale="90000"/>
          </a:bodyPr>
          <a:lstStyle/>
          <a:p>
            <a:r>
              <a:rPr lang="en-US" b="1" u="sng" dirty="0" smtClean="0"/>
              <a:t>R – Code </a:t>
            </a:r>
            <a:r>
              <a:rPr lang="en-US" b="1" dirty="0" smtClean="0"/>
              <a:t>for Class Examples is in the Session 4 Folder.</a:t>
            </a:r>
            <a:br>
              <a:rPr lang="en-US" b="1" dirty="0" smtClean="0"/>
            </a:br>
            <a:r>
              <a:rPr lang="en-US" b="1" dirty="0" smtClean="0"/>
              <a:t/>
            </a:r>
            <a:br>
              <a:rPr lang="en-US" b="1" dirty="0" smtClean="0"/>
            </a:br>
            <a:r>
              <a:rPr lang="en-US" b="1" dirty="0" smtClean="0"/>
              <a:t>Note: R Reports W for the Rank-Sum Test and will not compute an exact test if there are rank ties in the data.</a:t>
            </a:r>
            <a:endParaRPr lang="en-US" b="1" dirty="0"/>
          </a:p>
        </p:txBody>
      </p:sp>
      <p:sp>
        <p:nvSpPr>
          <p:cNvPr id="3" name="Slide Number Placeholder 2"/>
          <p:cNvSpPr>
            <a:spLocks noGrp="1"/>
          </p:cNvSpPr>
          <p:nvPr>
            <p:ph type="sldNum" sz="quarter" idx="12"/>
          </p:nvPr>
        </p:nvSpPr>
        <p:spPr/>
        <p:txBody>
          <a:bodyPr/>
          <a:lstStyle/>
          <a:p>
            <a:fld id="{EE8B6FDC-AF46-8943-8028-33C4E23152A2}" type="slidenum">
              <a:rPr lang="en-US" smtClean="0"/>
              <a:t>18</a:t>
            </a:fld>
            <a:endParaRPr lang="en-US"/>
          </a:p>
        </p:txBody>
      </p:sp>
    </p:spTree>
    <p:extLst>
      <p:ext uri="{BB962C8B-B14F-4D97-AF65-F5344CB8AC3E}">
        <p14:creationId xmlns:p14="http://schemas.microsoft.com/office/powerpoint/2010/main" val="19871675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mn-lt"/>
              </a:rPr>
              <a:t>Log Transformations</a:t>
            </a:r>
            <a:endParaRPr lang="en-US" b="1" dirty="0">
              <a:latin typeface="+mn-lt"/>
            </a:endParaRPr>
          </a:p>
        </p:txBody>
      </p:sp>
      <p:sp>
        <p:nvSpPr>
          <p:cNvPr id="3" name="Content Placeholder 2"/>
          <p:cNvSpPr>
            <a:spLocks noGrp="1"/>
          </p:cNvSpPr>
          <p:nvPr>
            <p:ph idx="1"/>
          </p:nvPr>
        </p:nvSpPr>
        <p:spPr/>
        <p:txBody>
          <a:bodyPr/>
          <a:lstStyle/>
          <a:p>
            <a:r>
              <a:rPr lang="en-US" dirty="0" smtClean="0"/>
              <a:t>Can help deal with deviations from Normality.</a:t>
            </a:r>
          </a:p>
          <a:p>
            <a:r>
              <a:rPr lang="en-US" dirty="0" smtClean="0"/>
              <a:t>Can help with Unequal standard deviations.</a:t>
            </a:r>
          </a:p>
          <a:p>
            <a:r>
              <a:rPr lang="en-US" dirty="0" smtClean="0"/>
              <a:t>Hypothesis for log transformed data is testing ratios of medians rather than means, see pp. 72-73 of the text.</a:t>
            </a:r>
          </a:p>
          <a:p>
            <a:r>
              <a:rPr lang="en-US" dirty="0" smtClean="0"/>
              <a:t> If confidence intervals contains 1 with log transformed data, the null hypothesis of equal medians is not rejected.</a:t>
            </a:r>
            <a:endParaRPr lang="en-US" dirty="0"/>
          </a:p>
        </p:txBody>
      </p:sp>
      <p:sp>
        <p:nvSpPr>
          <p:cNvPr id="4" name="Slide Number Placeholder 3"/>
          <p:cNvSpPr>
            <a:spLocks noGrp="1"/>
          </p:cNvSpPr>
          <p:nvPr>
            <p:ph type="sldNum" sz="quarter" idx="12"/>
          </p:nvPr>
        </p:nvSpPr>
        <p:spPr/>
        <p:txBody>
          <a:bodyPr/>
          <a:lstStyle/>
          <a:p>
            <a:fld id="{EE8B6FDC-AF46-8943-8028-33C4E23152A2}" type="slidenum">
              <a:rPr lang="en-US" smtClean="0"/>
              <a:t>19</a:t>
            </a:fld>
            <a:endParaRPr lang="en-US" dirty="0"/>
          </a:p>
        </p:txBody>
      </p:sp>
    </p:spTree>
    <p:extLst>
      <p:ext uri="{BB962C8B-B14F-4D97-AF65-F5344CB8AC3E}">
        <p14:creationId xmlns:p14="http://schemas.microsoft.com/office/powerpoint/2010/main" val="8026022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62009"/>
            <a:ext cx="7886700" cy="953035"/>
          </a:xfrm>
        </p:spPr>
        <p:txBody>
          <a:bodyPr/>
          <a:lstStyle/>
          <a:p>
            <a:r>
              <a:rPr lang="en-US" b="1" dirty="0">
                <a:latin typeface="+mn-lt"/>
              </a:rPr>
              <a:t>Nonparametric Methods</a:t>
            </a:r>
          </a:p>
        </p:txBody>
      </p:sp>
      <p:sp>
        <p:nvSpPr>
          <p:cNvPr id="3" name="Content Placeholder 2"/>
          <p:cNvSpPr>
            <a:spLocks noGrp="1"/>
          </p:cNvSpPr>
          <p:nvPr>
            <p:ph idx="1"/>
          </p:nvPr>
        </p:nvSpPr>
        <p:spPr/>
        <p:txBody>
          <a:bodyPr>
            <a:normAutofit fontScale="85000" lnSpcReduction="20000"/>
          </a:bodyPr>
          <a:lstStyle/>
          <a:p>
            <a:pPr>
              <a:buFont typeface="Arial" charset="0"/>
              <a:buChar char="•"/>
            </a:pPr>
            <a:r>
              <a:rPr lang="en-US" dirty="0"/>
              <a:t> A </a:t>
            </a:r>
            <a:r>
              <a:rPr lang="en-US" b="1" u="sng" cap="small" dirty="0">
                <a:solidFill>
                  <a:srgbClr val="FF0000"/>
                </a:solidFill>
              </a:rPr>
              <a:t>nonparametric</a:t>
            </a:r>
            <a:r>
              <a:rPr lang="en-US" dirty="0"/>
              <a:t> or </a:t>
            </a:r>
            <a:r>
              <a:rPr lang="en-US" b="1" u="sng" cap="small" dirty="0">
                <a:solidFill>
                  <a:srgbClr val="FF0000"/>
                </a:solidFill>
              </a:rPr>
              <a:t>distribution-free</a:t>
            </a:r>
            <a:r>
              <a:rPr lang="en-US" dirty="0"/>
              <a:t> test doesn’t depend on underlying assumptions</a:t>
            </a:r>
          </a:p>
          <a:p>
            <a:pPr>
              <a:buFont typeface="Arial" charset="0"/>
              <a:buChar char="•"/>
            </a:pPr>
            <a:endParaRPr lang="en-US" dirty="0"/>
          </a:p>
          <a:p>
            <a:pPr>
              <a:buFont typeface="Arial" charset="0"/>
              <a:buChar char="•"/>
            </a:pPr>
            <a:r>
              <a:rPr lang="en-US" dirty="0" smtClean="0"/>
              <a:t>This </a:t>
            </a:r>
            <a:r>
              <a:rPr lang="en-US" dirty="0"/>
              <a:t>makes them ideal for use when the assumptions of non-nonparametric (that is, </a:t>
            </a:r>
            <a:r>
              <a:rPr lang="en-US" b="1" u="sng" cap="small" dirty="0">
                <a:solidFill>
                  <a:srgbClr val="FF0000"/>
                </a:solidFill>
              </a:rPr>
              <a:t>parametric</a:t>
            </a:r>
            <a:r>
              <a:rPr lang="en-US" dirty="0"/>
              <a:t>) tests aren’t met</a:t>
            </a:r>
          </a:p>
          <a:p>
            <a:pPr>
              <a:buFont typeface="Arial" charset="0"/>
              <a:buChar char="•"/>
            </a:pPr>
            <a:endParaRPr lang="en-US" dirty="0"/>
          </a:p>
          <a:p>
            <a:pPr>
              <a:buFont typeface="Arial" charset="0"/>
              <a:buChar char="•"/>
            </a:pPr>
            <a:r>
              <a:rPr lang="en-US" dirty="0" smtClean="0"/>
              <a:t>The </a:t>
            </a:r>
            <a:r>
              <a:rPr lang="en-US" dirty="0"/>
              <a:t>trade-off is that nonparametric methods perform somewhat worse than parametric methods if the assumptions are approximately correct</a:t>
            </a:r>
          </a:p>
          <a:p>
            <a:pPr>
              <a:buFont typeface="Arial" charset="0"/>
              <a:buChar char="•"/>
            </a:pPr>
            <a:endParaRPr lang="en-US" dirty="0"/>
          </a:p>
          <a:p>
            <a:pPr>
              <a:buFont typeface="Arial" charset="0"/>
              <a:buChar char="•"/>
            </a:pPr>
            <a:r>
              <a:rPr lang="en-US" dirty="0"/>
              <a:t> The first nonparametric method we will consider is the ”rank sum test”</a:t>
            </a:r>
          </a:p>
        </p:txBody>
      </p:sp>
      <p:sp>
        <p:nvSpPr>
          <p:cNvPr id="4" name="Slide Number Placeholder 3"/>
          <p:cNvSpPr>
            <a:spLocks noGrp="1"/>
          </p:cNvSpPr>
          <p:nvPr>
            <p:ph type="sldNum" sz="quarter" idx="12"/>
          </p:nvPr>
        </p:nvSpPr>
        <p:spPr/>
        <p:txBody>
          <a:bodyPr/>
          <a:lstStyle/>
          <a:p>
            <a:fld id="{EE8B6FDC-AF46-8943-8028-33C4E23152A2}" type="slidenum">
              <a:rPr lang="en-US" smtClean="0"/>
              <a:t>2</a:t>
            </a:fld>
            <a:endParaRPr lang="en-US"/>
          </a:p>
        </p:txBody>
      </p:sp>
    </p:spTree>
    <p:extLst>
      <p:ext uri="{BB962C8B-B14F-4D97-AF65-F5344CB8AC3E}">
        <p14:creationId xmlns:p14="http://schemas.microsoft.com/office/powerpoint/2010/main" val="14132121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51478"/>
            <a:ext cx="7886700" cy="1054241"/>
          </a:xfrm>
        </p:spPr>
        <p:txBody>
          <a:bodyPr>
            <a:normAutofit fontScale="90000"/>
          </a:bodyPr>
          <a:lstStyle/>
          <a:p>
            <a:pPr algn="ctr"/>
            <a:r>
              <a:rPr lang="en-US" sz="3600" b="1" dirty="0" smtClean="0">
                <a:latin typeface="+mn-lt"/>
              </a:rPr>
              <a:t>Flowchart for Testing Means or Medians Between Two Groups</a:t>
            </a:r>
            <a:endParaRPr lang="en-US" sz="3600" b="1" dirty="0">
              <a:latin typeface="+mn-lt"/>
            </a:endParaRPr>
          </a:p>
        </p:txBody>
      </p:sp>
      <p:sp>
        <p:nvSpPr>
          <p:cNvPr id="4" name="Slide Number Placeholder 3"/>
          <p:cNvSpPr>
            <a:spLocks noGrp="1"/>
          </p:cNvSpPr>
          <p:nvPr>
            <p:ph type="sldNum" sz="quarter" idx="12"/>
          </p:nvPr>
        </p:nvSpPr>
        <p:spPr/>
        <p:txBody>
          <a:bodyPr/>
          <a:lstStyle/>
          <a:p>
            <a:fld id="{EE8B6FDC-AF46-8943-8028-33C4E23152A2}" type="slidenum">
              <a:rPr lang="en-US" smtClean="0"/>
              <a:t>20</a:t>
            </a:fld>
            <a:endParaRPr lang="en-US"/>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666" y="1543987"/>
            <a:ext cx="7676684" cy="45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35230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b="1" dirty="0" smtClean="0">
                <a:latin typeface="+mn-lt"/>
              </a:rPr>
              <a:t>Techniques and Tests to Evaluate Normality and Constant Variance Assumptions for Response Variance</a:t>
            </a:r>
            <a:endParaRPr lang="en-US" sz="3600" b="1" dirty="0">
              <a:latin typeface="+mn-lt"/>
            </a:endParaRPr>
          </a:p>
        </p:txBody>
      </p:sp>
      <p:sp>
        <p:nvSpPr>
          <p:cNvPr id="4" name="Slide Number Placeholder 3"/>
          <p:cNvSpPr>
            <a:spLocks noGrp="1"/>
          </p:cNvSpPr>
          <p:nvPr>
            <p:ph type="sldNum" sz="quarter" idx="12"/>
          </p:nvPr>
        </p:nvSpPr>
        <p:spPr/>
        <p:txBody>
          <a:bodyPr/>
          <a:lstStyle/>
          <a:p>
            <a:fld id="{EE8B6FDC-AF46-8943-8028-33C4E23152A2}" type="slidenum">
              <a:rPr lang="en-US" smtClean="0"/>
              <a:t>21</a:t>
            </a:fld>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37731" y="1911466"/>
            <a:ext cx="5677469" cy="444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05149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1B032C-F3A2-3246-954B-BB47CD54099B}"/>
              </a:ext>
            </a:extLst>
          </p:cNvPr>
          <p:cNvSpPr>
            <a:spLocks noGrp="1"/>
          </p:cNvSpPr>
          <p:nvPr>
            <p:ph type="title"/>
          </p:nvPr>
        </p:nvSpPr>
        <p:spPr>
          <a:xfrm>
            <a:off x="628650" y="1889126"/>
            <a:ext cx="7886700" cy="1325563"/>
          </a:xfrm>
        </p:spPr>
        <p:txBody>
          <a:bodyPr/>
          <a:lstStyle/>
          <a:p>
            <a:pPr algn="ctr"/>
            <a:r>
              <a:rPr lang="en-US" b="1" dirty="0" smtClean="0">
                <a:solidFill>
                  <a:srgbClr val="C00000"/>
                </a:solidFill>
              </a:rPr>
              <a:t>Live Session Questions</a:t>
            </a:r>
            <a:endParaRPr lang="en-US" b="1" dirty="0">
              <a:solidFill>
                <a:srgbClr val="C00000"/>
              </a:solidFill>
            </a:endParaRPr>
          </a:p>
        </p:txBody>
      </p:sp>
      <p:sp>
        <p:nvSpPr>
          <p:cNvPr id="3" name="Slide Number Placeholder 2"/>
          <p:cNvSpPr>
            <a:spLocks noGrp="1"/>
          </p:cNvSpPr>
          <p:nvPr>
            <p:ph type="sldNum" sz="quarter" idx="12"/>
          </p:nvPr>
        </p:nvSpPr>
        <p:spPr/>
        <p:txBody>
          <a:bodyPr/>
          <a:lstStyle/>
          <a:p>
            <a:fld id="{EE8B6FDC-AF46-8943-8028-33C4E23152A2}" type="slidenum">
              <a:rPr lang="en-US" smtClean="0"/>
              <a:t>22</a:t>
            </a:fld>
            <a:endParaRPr lang="en-US"/>
          </a:p>
        </p:txBody>
      </p:sp>
    </p:spTree>
    <p:extLst>
      <p:ext uri="{BB962C8B-B14F-4D97-AF65-F5344CB8AC3E}">
        <p14:creationId xmlns:p14="http://schemas.microsoft.com/office/powerpoint/2010/main" val="7686548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D8ED0E-3958-BF4C-A743-EA2E5482EF5D}"/>
              </a:ext>
            </a:extLst>
          </p:cNvPr>
          <p:cNvSpPr>
            <a:spLocks noGrp="1"/>
          </p:cNvSpPr>
          <p:nvPr>
            <p:ph type="title"/>
          </p:nvPr>
        </p:nvSpPr>
        <p:spPr/>
        <p:txBody>
          <a:bodyPr/>
          <a:lstStyle/>
          <a:p>
            <a:r>
              <a:rPr lang="en-US" b="1" dirty="0" smtClean="0">
                <a:solidFill>
                  <a:srgbClr val="C00000"/>
                </a:solidFill>
                <a:latin typeface="+mn-lt"/>
              </a:rPr>
              <a:t>Quick Quiz Question </a:t>
            </a:r>
            <a:r>
              <a:rPr lang="en-US" b="1" dirty="0">
                <a:solidFill>
                  <a:srgbClr val="C00000"/>
                </a:solidFill>
                <a:latin typeface="+mn-lt"/>
              </a:rPr>
              <a:t>1</a:t>
            </a:r>
          </a:p>
        </p:txBody>
      </p:sp>
      <p:pic>
        <p:nvPicPr>
          <p:cNvPr id="4" name="Picture 3">
            <a:extLst>
              <a:ext uri="{FF2B5EF4-FFF2-40B4-BE49-F238E27FC236}">
                <a16:creationId xmlns="" xmlns:a16="http://schemas.microsoft.com/office/drawing/2014/main" id="{7D9136E0-41B2-DD4E-8710-DED1F89BD956}"/>
              </a:ext>
            </a:extLst>
          </p:cNvPr>
          <p:cNvPicPr>
            <a:picLocks noChangeAspect="1"/>
          </p:cNvPicPr>
          <p:nvPr/>
        </p:nvPicPr>
        <p:blipFill>
          <a:blip r:embed="rId2"/>
          <a:stretch>
            <a:fillRect/>
          </a:stretch>
        </p:blipFill>
        <p:spPr>
          <a:xfrm>
            <a:off x="317500" y="1485900"/>
            <a:ext cx="8509000" cy="5105400"/>
          </a:xfrm>
          <a:prstGeom prst="rect">
            <a:avLst/>
          </a:prstGeom>
        </p:spPr>
      </p:pic>
      <p:sp>
        <p:nvSpPr>
          <p:cNvPr id="3" name="Oval 2"/>
          <p:cNvSpPr/>
          <p:nvPr/>
        </p:nvSpPr>
        <p:spPr>
          <a:xfrm>
            <a:off x="447675" y="5809813"/>
            <a:ext cx="447675" cy="457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EE8B6FDC-AF46-8943-8028-33C4E23152A2}" type="slidenum">
              <a:rPr lang="en-US" smtClean="0"/>
              <a:t>23</a:t>
            </a:fld>
            <a:endParaRPr lang="en-US"/>
          </a:p>
        </p:txBody>
      </p:sp>
    </p:spTree>
    <p:extLst>
      <p:ext uri="{BB962C8B-B14F-4D97-AF65-F5344CB8AC3E}">
        <p14:creationId xmlns:p14="http://schemas.microsoft.com/office/powerpoint/2010/main" val="3238021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D8ED0E-3958-BF4C-A743-EA2E5482EF5D}"/>
              </a:ext>
            </a:extLst>
          </p:cNvPr>
          <p:cNvSpPr>
            <a:spLocks noGrp="1"/>
          </p:cNvSpPr>
          <p:nvPr>
            <p:ph type="title"/>
          </p:nvPr>
        </p:nvSpPr>
        <p:spPr/>
        <p:txBody>
          <a:bodyPr/>
          <a:lstStyle/>
          <a:p>
            <a:r>
              <a:rPr lang="en-US" b="1" dirty="0">
                <a:solidFill>
                  <a:srgbClr val="C00000"/>
                </a:solidFill>
                <a:latin typeface="+mn-lt"/>
              </a:rPr>
              <a:t>Quick Quiz Question 2</a:t>
            </a:r>
          </a:p>
        </p:txBody>
      </p:sp>
      <p:pic>
        <p:nvPicPr>
          <p:cNvPr id="3" name="Picture 2">
            <a:extLst>
              <a:ext uri="{FF2B5EF4-FFF2-40B4-BE49-F238E27FC236}">
                <a16:creationId xmlns="" xmlns:a16="http://schemas.microsoft.com/office/drawing/2014/main" id="{396477D2-B950-B74B-8B62-C5480D1B6825}"/>
              </a:ext>
            </a:extLst>
          </p:cNvPr>
          <p:cNvPicPr>
            <a:picLocks noChangeAspect="1"/>
          </p:cNvPicPr>
          <p:nvPr/>
        </p:nvPicPr>
        <p:blipFill>
          <a:blip r:embed="rId2"/>
          <a:stretch>
            <a:fillRect/>
          </a:stretch>
        </p:blipFill>
        <p:spPr>
          <a:xfrm>
            <a:off x="406400" y="1690689"/>
            <a:ext cx="8331200" cy="4826000"/>
          </a:xfrm>
          <a:prstGeom prst="rect">
            <a:avLst/>
          </a:prstGeom>
        </p:spPr>
      </p:pic>
      <p:sp>
        <p:nvSpPr>
          <p:cNvPr id="4" name="Oval 3"/>
          <p:cNvSpPr/>
          <p:nvPr/>
        </p:nvSpPr>
        <p:spPr>
          <a:xfrm>
            <a:off x="520452" y="5029200"/>
            <a:ext cx="447675" cy="457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EE8B6FDC-AF46-8943-8028-33C4E23152A2}" type="slidenum">
              <a:rPr lang="en-US" smtClean="0"/>
              <a:t>24</a:t>
            </a:fld>
            <a:endParaRPr lang="en-US"/>
          </a:p>
        </p:txBody>
      </p:sp>
    </p:spTree>
    <p:extLst>
      <p:ext uri="{BB962C8B-B14F-4D97-AF65-F5344CB8AC3E}">
        <p14:creationId xmlns:p14="http://schemas.microsoft.com/office/powerpoint/2010/main" val="21246135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0F4337-EBEF-774D-A04B-B7A0ABD8533B}"/>
              </a:ext>
            </a:extLst>
          </p:cNvPr>
          <p:cNvSpPr>
            <a:spLocks noGrp="1"/>
          </p:cNvSpPr>
          <p:nvPr>
            <p:ph type="title"/>
          </p:nvPr>
        </p:nvSpPr>
        <p:spPr/>
        <p:txBody>
          <a:bodyPr/>
          <a:lstStyle/>
          <a:p>
            <a:r>
              <a:rPr lang="en-US" b="1" dirty="0">
                <a:solidFill>
                  <a:srgbClr val="C00000"/>
                </a:solidFill>
                <a:latin typeface="+mn-lt"/>
              </a:rPr>
              <a:t>Question 1 (2 hours)</a:t>
            </a:r>
          </a:p>
        </p:txBody>
      </p:sp>
      <p:sp>
        <p:nvSpPr>
          <p:cNvPr id="6" name="TextBox 5">
            <a:extLst>
              <a:ext uri="{FF2B5EF4-FFF2-40B4-BE49-F238E27FC236}">
                <a16:creationId xmlns="" xmlns:a16="http://schemas.microsoft.com/office/drawing/2014/main" id="{02150C8A-7119-4D4D-8BF8-FF88553CD9C3}"/>
              </a:ext>
            </a:extLst>
          </p:cNvPr>
          <p:cNvSpPr txBox="1"/>
          <p:nvPr/>
        </p:nvSpPr>
        <p:spPr>
          <a:xfrm>
            <a:off x="162560" y="1516828"/>
            <a:ext cx="8727439" cy="2862322"/>
          </a:xfrm>
          <a:prstGeom prst="rect">
            <a:avLst/>
          </a:prstGeom>
          <a:noFill/>
        </p:spPr>
        <p:txBody>
          <a:bodyPr wrap="square" rtlCol="0">
            <a:spAutoFit/>
          </a:bodyPr>
          <a:lstStyle/>
          <a:p>
            <a:pPr marL="285750" indent="-285750">
              <a:buFont typeface="Arial" charset="0"/>
              <a:buChar char="•"/>
            </a:pPr>
            <a:r>
              <a:rPr lang="en-US" dirty="0">
                <a:solidFill>
                  <a:prstClr val="black"/>
                </a:solidFill>
              </a:rPr>
              <a:t>IBM gives each employee in the marketing department technical training</a:t>
            </a:r>
          </a:p>
          <a:p>
            <a:pPr marL="285750" indent="-285750">
              <a:buFont typeface="Arial" charset="0"/>
              <a:buChar char="•"/>
            </a:pPr>
            <a:r>
              <a:rPr lang="en-US" dirty="0">
                <a:solidFill>
                  <a:prstClr val="black"/>
                </a:solidFill>
              </a:rPr>
              <a:t>Based on further testing, it appears the traditional training method isn’t effective</a:t>
            </a:r>
          </a:p>
          <a:p>
            <a:pPr marL="285750" indent="-285750">
              <a:buFont typeface="Arial" charset="0"/>
              <a:buChar char="•"/>
            </a:pPr>
            <a:r>
              <a:rPr lang="en-US" dirty="0">
                <a:solidFill>
                  <a:prstClr val="black"/>
                </a:solidFill>
              </a:rPr>
              <a:t>Hence, a new training method is developed</a:t>
            </a:r>
          </a:p>
          <a:p>
            <a:pPr marL="285750" indent="-285750">
              <a:buFont typeface="Arial" charset="0"/>
              <a:buChar char="•"/>
            </a:pPr>
            <a:r>
              <a:rPr lang="en-US" dirty="0">
                <a:solidFill>
                  <a:prstClr val="black"/>
                </a:solidFill>
              </a:rPr>
              <a:t>Below are the test scores of 4 individuals who just finished the “New Method” and the last 3 test scores from employees trained via the “Traditional Method” course</a:t>
            </a:r>
          </a:p>
          <a:p>
            <a:pPr marL="285750" indent="-285750">
              <a:buFont typeface="Arial" charset="0"/>
              <a:buChar char="•"/>
            </a:pPr>
            <a:r>
              <a:rPr lang="en-US" dirty="0">
                <a:solidFill>
                  <a:prstClr val="black"/>
                </a:solidFill>
              </a:rPr>
              <a:t>Is there evidence to suggest that the “New Method” increases test scores?  </a:t>
            </a:r>
          </a:p>
          <a:p>
            <a:pPr marL="285750" indent="-285750">
              <a:buFont typeface="Arial" charset="0"/>
              <a:buChar char="•"/>
            </a:pPr>
            <a:r>
              <a:rPr lang="en-US" dirty="0" smtClean="0">
                <a:solidFill>
                  <a:prstClr val="black"/>
                </a:solidFill>
              </a:rPr>
              <a:t>Address </a:t>
            </a:r>
            <a:r>
              <a:rPr lang="en-US" dirty="0">
                <a:solidFill>
                  <a:prstClr val="black"/>
                </a:solidFill>
              </a:rPr>
              <a:t>the assumption of a t-test to answer this question.</a:t>
            </a:r>
          </a:p>
          <a:p>
            <a:pPr marL="285750" indent="-285750">
              <a:buFont typeface="Arial" charset="0"/>
              <a:buChar char="•"/>
            </a:pPr>
            <a:r>
              <a:rPr lang="en-US" dirty="0">
                <a:solidFill>
                  <a:prstClr val="black"/>
                </a:solidFill>
              </a:rPr>
              <a:t>Perform the test you feel is appropriate given the methods you have learned thus far.</a:t>
            </a:r>
          </a:p>
          <a:p>
            <a:pPr marL="285750" indent="-285750">
              <a:buFont typeface="Arial" charset="0"/>
              <a:buChar char="•"/>
            </a:pPr>
            <a:r>
              <a:rPr lang="en-US" dirty="0">
                <a:solidFill>
                  <a:prstClr val="black"/>
                </a:solidFill>
              </a:rPr>
              <a:t>As a reminder: Please clearly address this problem with slides that you will present in breakout and submit those slides to 2DS before live session (preferably 24 hours before.)</a:t>
            </a:r>
          </a:p>
        </p:txBody>
      </p:sp>
      <p:graphicFrame>
        <p:nvGraphicFramePr>
          <p:cNvPr id="7" name="Table 6">
            <a:extLst>
              <a:ext uri="{FF2B5EF4-FFF2-40B4-BE49-F238E27FC236}">
                <a16:creationId xmlns="" xmlns:a16="http://schemas.microsoft.com/office/drawing/2014/main" id="{95302B9D-6D2C-A640-A46B-157E863C17A4}"/>
              </a:ext>
            </a:extLst>
          </p:cNvPr>
          <p:cNvGraphicFramePr>
            <a:graphicFrameLocks noGrp="1"/>
          </p:cNvGraphicFramePr>
          <p:nvPr>
            <p:extLst>
              <p:ext uri="{D42A27DB-BD31-4B8C-83A1-F6EECF244321}">
                <p14:modId xmlns:p14="http://schemas.microsoft.com/office/powerpoint/2010/main" val="64816735"/>
              </p:ext>
            </p:extLst>
          </p:nvPr>
        </p:nvGraphicFramePr>
        <p:xfrm>
          <a:off x="1301578" y="4616449"/>
          <a:ext cx="6540843" cy="1876425"/>
        </p:xfrm>
        <a:graphic>
          <a:graphicData uri="http://schemas.openxmlformats.org/drawingml/2006/table">
            <a:tbl>
              <a:tblPr>
                <a:tableStyleId>{5C22544A-7EE6-4342-B048-85BDC9FD1C3A}</a:tableStyleId>
              </a:tblPr>
              <a:tblGrid>
                <a:gridCol w="3257596">
                  <a:extLst>
                    <a:ext uri="{9D8B030D-6E8A-4147-A177-3AD203B41FA5}">
                      <a16:colId xmlns="" xmlns:a16="http://schemas.microsoft.com/office/drawing/2014/main" val="20000"/>
                    </a:ext>
                  </a:extLst>
                </a:gridCol>
                <a:gridCol w="3283247">
                  <a:extLst>
                    <a:ext uri="{9D8B030D-6E8A-4147-A177-3AD203B41FA5}">
                      <a16:colId xmlns="" xmlns:a16="http://schemas.microsoft.com/office/drawing/2014/main" val="20001"/>
                    </a:ext>
                  </a:extLst>
                </a:gridCol>
              </a:tblGrid>
              <a:tr h="190500">
                <a:tc>
                  <a:txBody>
                    <a:bodyPr/>
                    <a:lstStyle/>
                    <a:p>
                      <a:pPr algn="ctr" fontAlgn="b"/>
                      <a:r>
                        <a:rPr lang="en-US" sz="2400" u="none" strike="noStrike" dirty="0">
                          <a:effectLst/>
                        </a:rPr>
                        <a:t>New Method</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Traditional Method</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10000"/>
                  </a:ext>
                </a:extLst>
              </a:tr>
              <a:tr h="190500">
                <a:tc>
                  <a:txBody>
                    <a:bodyPr/>
                    <a:lstStyle/>
                    <a:p>
                      <a:pPr algn="ctr" fontAlgn="b"/>
                      <a:r>
                        <a:rPr lang="en-US" sz="2400" u="none" strike="noStrike" dirty="0">
                          <a:effectLst/>
                        </a:rPr>
                        <a:t>37</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23</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10001"/>
                  </a:ext>
                </a:extLst>
              </a:tr>
              <a:tr h="190500">
                <a:tc>
                  <a:txBody>
                    <a:bodyPr/>
                    <a:lstStyle/>
                    <a:p>
                      <a:pPr algn="ctr" fontAlgn="b"/>
                      <a:r>
                        <a:rPr lang="en-US" sz="2400" u="none" strike="noStrike" dirty="0">
                          <a:effectLst/>
                        </a:rPr>
                        <a:t>49</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31</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10002"/>
                  </a:ext>
                </a:extLst>
              </a:tr>
              <a:tr h="190500">
                <a:tc>
                  <a:txBody>
                    <a:bodyPr/>
                    <a:lstStyle/>
                    <a:p>
                      <a:pPr algn="ctr" fontAlgn="b"/>
                      <a:r>
                        <a:rPr lang="en-US" sz="2400" u="none" strike="noStrike" dirty="0">
                          <a:effectLst/>
                        </a:rPr>
                        <a:t>55</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46</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10003"/>
                  </a:ext>
                </a:extLst>
              </a:tr>
              <a:tr h="190500">
                <a:tc>
                  <a:txBody>
                    <a:bodyPr/>
                    <a:lstStyle/>
                    <a:p>
                      <a:pPr algn="ctr" fontAlgn="b"/>
                      <a:r>
                        <a:rPr lang="en-US" sz="2400" b="0" i="0" u="none" strike="noStrike" dirty="0">
                          <a:solidFill>
                            <a:srgbClr val="000000"/>
                          </a:solidFill>
                          <a:effectLst/>
                          <a:latin typeface="Calibri" panose="020F0502020204030204" pitchFamily="34" charset="0"/>
                        </a:rPr>
                        <a:t>77</a:t>
                      </a:r>
                    </a:p>
                  </a:txBody>
                  <a:tcPr marL="9525" marR="9525" marT="9525" marB="0" anchor="b"/>
                </a:tc>
                <a:tc>
                  <a:txBody>
                    <a:bodyPr/>
                    <a:lstStyle/>
                    <a:p>
                      <a:pPr algn="ctr" fontAlgn="b"/>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10004"/>
                  </a:ext>
                </a:extLst>
              </a:tr>
            </a:tbl>
          </a:graphicData>
        </a:graphic>
      </p:graphicFrame>
      <p:sp>
        <p:nvSpPr>
          <p:cNvPr id="3" name="Slide Number Placeholder 2"/>
          <p:cNvSpPr>
            <a:spLocks noGrp="1"/>
          </p:cNvSpPr>
          <p:nvPr>
            <p:ph type="sldNum" sz="quarter" idx="12"/>
          </p:nvPr>
        </p:nvSpPr>
        <p:spPr/>
        <p:txBody>
          <a:bodyPr/>
          <a:lstStyle/>
          <a:p>
            <a:fld id="{EE8B6FDC-AF46-8943-8028-33C4E23152A2}" type="slidenum">
              <a:rPr lang="en-US" smtClean="0"/>
              <a:t>25</a:t>
            </a:fld>
            <a:endParaRPr lang="en-US"/>
          </a:p>
        </p:txBody>
      </p:sp>
    </p:spTree>
    <p:extLst>
      <p:ext uri="{BB962C8B-B14F-4D97-AF65-F5344CB8AC3E}">
        <p14:creationId xmlns:p14="http://schemas.microsoft.com/office/powerpoint/2010/main" val="19946103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44846" y="5526149"/>
            <a:ext cx="8401050" cy="1015663"/>
          </a:xfrm>
          <a:prstGeom prst="rect">
            <a:avLst/>
          </a:prstGeom>
          <a:noFill/>
        </p:spPr>
        <p:txBody>
          <a:bodyPr wrap="square" rtlCol="0">
            <a:spAutoFit/>
          </a:bodyPr>
          <a:lstStyle/>
          <a:p>
            <a:pPr algn="just"/>
            <a:r>
              <a:rPr lang="en-US" sz="2000" dirty="0">
                <a:solidFill>
                  <a:prstClr val="black"/>
                </a:solidFill>
              </a:rPr>
              <a:t>Since the standard deviations appear (visual check) to be different and the sample sizes are both different and exceptionally small, the t-test was not deemed appropriate and the nonparametric rank sum test </a:t>
            </a:r>
            <a:r>
              <a:rPr lang="en-US" sz="2000" dirty="0" smtClean="0">
                <a:solidFill>
                  <a:prstClr val="black"/>
                </a:solidFill>
              </a:rPr>
              <a:t>is </a:t>
            </a:r>
            <a:r>
              <a:rPr lang="en-US" sz="2000" dirty="0">
                <a:solidFill>
                  <a:prstClr val="black"/>
                </a:solidFill>
              </a:rPr>
              <a:t>performed. </a:t>
            </a:r>
          </a:p>
        </p:txBody>
      </p:sp>
      <p:sp>
        <p:nvSpPr>
          <p:cNvPr id="13" name="Title 1"/>
          <p:cNvSpPr>
            <a:spLocks noGrp="1"/>
          </p:cNvSpPr>
          <p:nvPr>
            <p:ph type="title"/>
          </p:nvPr>
        </p:nvSpPr>
        <p:spPr>
          <a:xfrm>
            <a:off x="822960" y="325229"/>
            <a:ext cx="7543800" cy="720031"/>
          </a:xfrm>
        </p:spPr>
        <p:txBody>
          <a:bodyPr>
            <a:normAutofit/>
          </a:bodyPr>
          <a:lstStyle/>
          <a:p>
            <a:pPr algn="ctr"/>
            <a:r>
              <a:rPr lang="en-US" sz="2800" b="1" dirty="0" smtClean="0">
                <a:solidFill>
                  <a:srgbClr val="C00000"/>
                </a:solidFill>
                <a:latin typeface="+mn-lt"/>
              </a:rPr>
              <a:t>Question 1: Examining </a:t>
            </a:r>
            <a:r>
              <a:rPr lang="en-US" sz="2800" b="1" dirty="0">
                <a:solidFill>
                  <a:srgbClr val="C00000"/>
                </a:solidFill>
                <a:latin typeface="+mn-lt"/>
              </a:rPr>
              <a:t>the t-Tools Assumptions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5762" y="1045256"/>
            <a:ext cx="3936827" cy="174544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23" y="2945080"/>
            <a:ext cx="3949024" cy="2581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6958" y="2945081"/>
            <a:ext cx="3915631" cy="2581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156" y="1045256"/>
            <a:ext cx="4492969" cy="174544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EE8B6FDC-AF46-8943-8028-33C4E23152A2}" type="slidenum">
              <a:rPr lang="en-US" smtClean="0"/>
              <a:t>26</a:t>
            </a:fld>
            <a:endParaRPr lang="en-US"/>
          </a:p>
        </p:txBody>
      </p:sp>
    </p:spTree>
    <p:extLst>
      <p:ext uri="{BB962C8B-B14F-4D97-AF65-F5344CB8AC3E}">
        <p14:creationId xmlns:p14="http://schemas.microsoft.com/office/powerpoint/2010/main" val="22804931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7418" y="4595472"/>
            <a:ext cx="2986598" cy="74842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268764" y="5476161"/>
            <a:ext cx="6357667" cy="715581"/>
          </a:xfrm>
          <a:prstGeom prst="rect">
            <a:avLst/>
          </a:prstGeom>
          <a:noFill/>
        </p:spPr>
        <p:txBody>
          <a:bodyPr wrap="square" rtlCol="0">
            <a:spAutoFit/>
          </a:bodyPr>
          <a:lstStyle/>
          <a:p>
            <a:pPr algn="just"/>
            <a:r>
              <a:rPr lang="en-US" sz="1350" dirty="0">
                <a:solidFill>
                  <a:prstClr val="black"/>
                </a:solidFill>
              </a:rPr>
              <a:t>There is mild evidence (alpha = 0.1) to suggest that the </a:t>
            </a:r>
            <a:r>
              <a:rPr lang="en-US" sz="1350" i="1" dirty="0">
                <a:solidFill>
                  <a:prstClr val="black"/>
                </a:solidFill>
              </a:rPr>
              <a:t>distribution  (</a:t>
            </a:r>
            <a:r>
              <a:rPr lang="en-US" sz="1350" i="1" dirty="0" smtClean="0">
                <a:solidFill>
                  <a:prstClr val="black"/>
                </a:solidFill>
              </a:rPr>
              <a:t>median)</a:t>
            </a:r>
            <a:r>
              <a:rPr lang="en-US" sz="1350" dirty="0" smtClean="0">
                <a:solidFill>
                  <a:prstClr val="black"/>
                </a:solidFill>
              </a:rPr>
              <a:t> </a:t>
            </a:r>
            <a:r>
              <a:rPr lang="en-US" sz="1350" dirty="0">
                <a:solidFill>
                  <a:prstClr val="black"/>
                </a:solidFill>
              </a:rPr>
              <a:t>of scores from the “New” method is greater than the </a:t>
            </a:r>
            <a:r>
              <a:rPr lang="en-US" sz="1350" i="1" dirty="0">
                <a:solidFill>
                  <a:prstClr val="black"/>
                </a:solidFill>
              </a:rPr>
              <a:t>distribution (</a:t>
            </a:r>
            <a:r>
              <a:rPr lang="en-US" sz="1350" i="1" dirty="0" smtClean="0">
                <a:solidFill>
                  <a:prstClr val="black"/>
                </a:solidFill>
              </a:rPr>
              <a:t>median)</a:t>
            </a:r>
            <a:r>
              <a:rPr lang="en-US" sz="1350" dirty="0" smtClean="0">
                <a:solidFill>
                  <a:prstClr val="black"/>
                </a:solidFill>
              </a:rPr>
              <a:t> </a:t>
            </a:r>
            <a:r>
              <a:rPr lang="en-US" sz="1350" dirty="0">
                <a:solidFill>
                  <a:prstClr val="black"/>
                </a:solidFill>
              </a:rPr>
              <a:t>of the “Traditional” method (normal approximation to rank-sum test p-value = 0.0558).</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81" y="1271018"/>
            <a:ext cx="2864644" cy="4193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1"/>
          <p:cNvSpPr>
            <a:spLocks noGrp="1"/>
          </p:cNvSpPr>
          <p:nvPr>
            <p:ph type="title"/>
          </p:nvPr>
        </p:nvSpPr>
        <p:spPr>
          <a:xfrm>
            <a:off x="498010" y="395785"/>
            <a:ext cx="5096312" cy="1391487"/>
          </a:xfrm>
        </p:spPr>
        <p:txBody>
          <a:bodyPr>
            <a:normAutofit/>
          </a:bodyPr>
          <a:lstStyle/>
          <a:p>
            <a:r>
              <a:rPr lang="en-US" sz="2800" b="1" dirty="0" smtClean="0">
                <a:solidFill>
                  <a:srgbClr val="C00000"/>
                </a:solidFill>
                <a:latin typeface="+mn-lt"/>
              </a:rPr>
              <a:t>Question 1: Rank-Sum </a:t>
            </a:r>
            <a:r>
              <a:rPr lang="en-US" sz="2800" b="1" dirty="0">
                <a:solidFill>
                  <a:srgbClr val="C00000"/>
                </a:solidFill>
                <a:latin typeface="+mn-lt"/>
              </a:rPr>
              <a:t>Test: </a:t>
            </a:r>
            <a:br>
              <a:rPr lang="en-US" sz="2800" b="1" dirty="0">
                <a:solidFill>
                  <a:srgbClr val="C00000"/>
                </a:solidFill>
                <a:latin typeface="+mn-lt"/>
              </a:rPr>
            </a:br>
            <a:r>
              <a:rPr lang="en-US" sz="2800" b="1" dirty="0">
                <a:solidFill>
                  <a:srgbClr val="C00000"/>
                </a:solidFill>
                <a:latin typeface="+mn-lt"/>
              </a:rPr>
              <a:t>Normal </a:t>
            </a:r>
            <a:r>
              <a:rPr lang="en-US" sz="2800" b="1" dirty="0" smtClean="0">
                <a:solidFill>
                  <a:srgbClr val="C00000"/>
                </a:solidFill>
                <a:latin typeface="+mn-lt"/>
              </a:rPr>
              <a:t>Approximation</a:t>
            </a:r>
            <a:r>
              <a:rPr lang="en-US" sz="2800" b="1" dirty="0">
                <a:solidFill>
                  <a:srgbClr val="C00000"/>
                </a:solidFill>
                <a:latin typeface="+mn-lt"/>
              </a:rPr>
              <a:t/>
            </a:r>
            <a:br>
              <a:rPr lang="en-US" sz="2800" b="1" dirty="0">
                <a:solidFill>
                  <a:srgbClr val="C00000"/>
                </a:solidFill>
                <a:latin typeface="+mn-lt"/>
              </a:rPr>
            </a:br>
            <a:r>
              <a:rPr lang="en-US" sz="2800" b="1" dirty="0" smtClean="0">
                <a:solidFill>
                  <a:srgbClr val="C00000"/>
                </a:solidFill>
                <a:latin typeface="+mn-lt"/>
              </a:rPr>
              <a:t>Applied to IBM Data</a:t>
            </a:r>
            <a:endParaRPr lang="en-US" sz="2800" b="1" dirty="0">
              <a:solidFill>
                <a:srgbClr val="C00000"/>
              </a:solidFill>
              <a:latin typeface="+mn-lt"/>
            </a:endParaRPr>
          </a:p>
        </p:txBody>
      </p:sp>
      <p:sp>
        <p:nvSpPr>
          <p:cNvPr id="8" name="Rectangle 7">
            <a:extLst>
              <a:ext uri="{FF2B5EF4-FFF2-40B4-BE49-F238E27FC236}">
                <a16:creationId xmlns="" xmlns:a16="http://schemas.microsoft.com/office/drawing/2014/main" id="{7DE5D60F-860C-4B8C-B2F4-BC316B93AD01}"/>
              </a:ext>
            </a:extLst>
          </p:cNvPr>
          <p:cNvSpPr/>
          <p:nvPr/>
        </p:nvSpPr>
        <p:spPr>
          <a:xfrm>
            <a:off x="139228" y="1787272"/>
            <a:ext cx="6241790" cy="153888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en-US" altLang="en-US" sz="1400" dirty="0"/>
              <a:t>Common interpretation:</a:t>
            </a:r>
          </a:p>
          <a:p>
            <a:pPr>
              <a:spcBef>
                <a:spcPct val="0"/>
              </a:spcBef>
            </a:pPr>
            <a:r>
              <a:rPr lang="en-US" altLang="en-US" sz="1200" b="1" i="1" dirty="0">
                <a:solidFill>
                  <a:srgbClr val="344068"/>
                </a:solidFill>
              </a:rPr>
              <a:t>H</a:t>
            </a:r>
            <a:r>
              <a:rPr lang="en-US" altLang="en-US" sz="1200" b="1" baseline="-25000" dirty="0">
                <a:solidFill>
                  <a:srgbClr val="344068"/>
                </a:solidFill>
              </a:rPr>
              <a:t>0</a:t>
            </a:r>
            <a:r>
              <a:rPr lang="en-US" altLang="en-US" sz="1200" b="1" dirty="0">
                <a:solidFill>
                  <a:srgbClr val="344068"/>
                </a:solidFill>
              </a:rPr>
              <a:t>: </a:t>
            </a:r>
            <a:r>
              <a:rPr lang="en-US" altLang="en-US" sz="1200" b="1" i="1" dirty="0">
                <a:solidFill>
                  <a:srgbClr val="344068"/>
                </a:solidFill>
                <a:sym typeface="Symbol" pitchFamily="18" charset="2"/>
              </a:rPr>
              <a:t>The distribution of New Method Scores = The distribution of the Traditional Method Scores</a:t>
            </a:r>
            <a:endParaRPr lang="en-US" altLang="en-US" sz="1200" b="1" baseline="-25000" dirty="0">
              <a:solidFill>
                <a:srgbClr val="344068"/>
              </a:solidFill>
              <a:sym typeface="Symbol" pitchFamily="18" charset="2"/>
            </a:endParaRPr>
          </a:p>
          <a:p>
            <a:pPr>
              <a:spcBef>
                <a:spcPct val="0"/>
              </a:spcBef>
            </a:pPr>
            <a:r>
              <a:rPr lang="en-US" altLang="en-US" sz="1200" b="1" i="1" dirty="0">
                <a:solidFill>
                  <a:srgbClr val="344068"/>
                </a:solidFill>
                <a:sym typeface="Symbol" pitchFamily="18" charset="2"/>
              </a:rPr>
              <a:t>H</a:t>
            </a:r>
            <a:r>
              <a:rPr lang="en-US" altLang="en-US" sz="1200" b="1" baseline="-25000" dirty="0">
                <a:solidFill>
                  <a:srgbClr val="344068"/>
                </a:solidFill>
                <a:sym typeface="Symbol" pitchFamily="18" charset="2"/>
              </a:rPr>
              <a:t>1</a:t>
            </a:r>
            <a:r>
              <a:rPr lang="en-US" altLang="en-US" sz="1200" b="1" dirty="0">
                <a:solidFill>
                  <a:srgbClr val="344068"/>
                </a:solidFill>
                <a:sym typeface="Symbol" pitchFamily="18" charset="2"/>
              </a:rPr>
              <a:t>:</a:t>
            </a:r>
            <a:r>
              <a:rPr lang="en-US" altLang="en-US" sz="1200" b="1" i="1" dirty="0">
                <a:solidFill>
                  <a:srgbClr val="344068"/>
                </a:solidFill>
                <a:sym typeface="Symbol" pitchFamily="18" charset="2"/>
              </a:rPr>
              <a:t>The distribution of New Method Scores &gt; The distribution of the Traditional Method Scores</a:t>
            </a:r>
            <a:endParaRPr lang="en-US" altLang="en-US" sz="1200" b="1" dirty="0">
              <a:solidFill>
                <a:srgbClr val="FF0000"/>
              </a:solidFill>
              <a:sym typeface="Symbol" pitchFamily="18" charset="2"/>
            </a:endParaRPr>
          </a:p>
          <a:p>
            <a:pPr>
              <a:spcBef>
                <a:spcPct val="0"/>
              </a:spcBef>
            </a:pPr>
            <a:endParaRPr lang="en-US" altLang="en-US" sz="1400" dirty="0"/>
          </a:p>
          <a:p>
            <a:pPr>
              <a:spcBef>
                <a:spcPct val="0"/>
              </a:spcBef>
            </a:pPr>
            <a:r>
              <a:rPr lang="en-US" altLang="en-US" sz="1400" dirty="0"/>
              <a:t>Technical mathematical interpretation:</a:t>
            </a:r>
            <a:endParaRPr lang="en-US" altLang="en-US" sz="1400" b="1" i="1" dirty="0">
              <a:solidFill>
                <a:srgbClr val="002060"/>
              </a:solidFill>
            </a:endParaRPr>
          </a:p>
          <a:p>
            <a:pPr>
              <a:spcBef>
                <a:spcPct val="0"/>
              </a:spcBef>
            </a:pPr>
            <a:r>
              <a:rPr lang="en-US" altLang="en-US" sz="1400" b="1" i="1" dirty="0">
                <a:solidFill>
                  <a:srgbClr val="002060"/>
                </a:solidFill>
              </a:rPr>
              <a:t>H</a:t>
            </a:r>
            <a:r>
              <a:rPr lang="en-US" altLang="en-US" sz="1400" b="1" baseline="-25000" dirty="0">
                <a:solidFill>
                  <a:srgbClr val="002060"/>
                </a:solidFill>
              </a:rPr>
              <a:t>0</a:t>
            </a:r>
            <a:r>
              <a:rPr lang="en-US" altLang="en-US" sz="1400" b="1" dirty="0">
                <a:solidFill>
                  <a:srgbClr val="002060"/>
                </a:solidFill>
              </a:rPr>
              <a:t>: Average </a:t>
            </a:r>
            <a:r>
              <a:rPr lang="en-US" altLang="en-US" sz="1400" b="1" i="1" dirty="0">
                <a:solidFill>
                  <a:srgbClr val="002060"/>
                </a:solidFill>
                <a:sym typeface="Symbol" pitchFamily="18" charset="2"/>
              </a:rPr>
              <a:t>rank of New </a:t>
            </a:r>
            <a:r>
              <a:rPr lang="en-US" altLang="en-US" sz="1400" b="1" i="1" dirty="0" smtClean="0">
                <a:solidFill>
                  <a:srgbClr val="002060"/>
                </a:solidFill>
                <a:sym typeface="Symbol" pitchFamily="18" charset="2"/>
              </a:rPr>
              <a:t>Method </a:t>
            </a:r>
            <a:r>
              <a:rPr lang="en-US" altLang="en-US" sz="1400" b="1" i="1" dirty="0">
                <a:solidFill>
                  <a:srgbClr val="002060"/>
                </a:solidFill>
                <a:sym typeface="Symbol" pitchFamily="18" charset="2"/>
              </a:rPr>
              <a:t>Scores = </a:t>
            </a:r>
            <a:r>
              <a:rPr lang="en-US" altLang="en-US" sz="1400" b="1" dirty="0">
                <a:solidFill>
                  <a:srgbClr val="002060"/>
                </a:solidFill>
              </a:rPr>
              <a:t>Average </a:t>
            </a:r>
            <a:r>
              <a:rPr lang="en-US" altLang="en-US" sz="1400" b="1" i="1" dirty="0">
                <a:solidFill>
                  <a:srgbClr val="002060"/>
                </a:solidFill>
                <a:sym typeface="Symbol" pitchFamily="18" charset="2"/>
              </a:rPr>
              <a:t>rank of all Scores (constant)</a:t>
            </a:r>
            <a:endParaRPr lang="en-US" altLang="en-US" sz="1400" b="1" baseline="-25000" dirty="0">
              <a:solidFill>
                <a:srgbClr val="002060"/>
              </a:solidFill>
              <a:sym typeface="Symbol" pitchFamily="18" charset="2"/>
            </a:endParaRPr>
          </a:p>
          <a:p>
            <a:pPr>
              <a:spcBef>
                <a:spcPct val="0"/>
              </a:spcBef>
            </a:pPr>
            <a:r>
              <a:rPr lang="en-US" altLang="en-US" sz="1400" b="1" i="1" dirty="0">
                <a:solidFill>
                  <a:srgbClr val="002060"/>
                </a:solidFill>
                <a:sym typeface="Symbol" pitchFamily="18" charset="2"/>
              </a:rPr>
              <a:t>H</a:t>
            </a:r>
            <a:r>
              <a:rPr lang="en-US" altLang="en-US" sz="1400" b="1" baseline="-25000" dirty="0">
                <a:solidFill>
                  <a:srgbClr val="002060"/>
                </a:solidFill>
                <a:sym typeface="Symbol" pitchFamily="18" charset="2"/>
              </a:rPr>
              <a:t>1</a:t>
            </a:r>
            <a:r>
              <a:rPr lang="en-US" altLang="en-US" sz="1400" b="1" dirty="0">
                <a:solidFill>
                  <a:srgbClr val="002060"/>
                </a:solidFill>
                <a:sym typeface="Symbol" pitchFamily="18" charset="2"/>
              </a:rPr>
              <a:t>:</a:t>
            </a:r>
            <a:r>
              <a:rPr lang="en-US" altLang="en-US" sz="1400" b="1" i="1" dirty="0">
                <a:solidFill>
                  <a:srgbClr val="002060"/>
                </a:solidFill>
                <a:sym typeface="Symbol" pitchFamily="18" charset="2"/>
              </a:rPr>
              <a:t> Average rank of New Method Scores &gt; </a:t>
            </a:r>
            <a:r>
              <a:rPr lang="en-US" altLang="en-US" sz="1400" b="1" dirty="0">
                <a:solidFill>
                  <a:srgbClr val="002060"/>
                </a:solidFill>
              </a:rPr>
              <a:t>Average </a:t>
            </a:r>
            <a:r>
              <a:rPr lang="en-US" altLang="en-US" sz="1400" b="1" i="1" dirty="0">
                <a:solidFill>
                  <a:srgbClr val="002060"/>
                </a:solidFill>
                <a:sym typeface="Symbol" pitchFamily="18" charset="2"/>
              </a:rPr>
              <a:t>rank of all Scores (constant)</a:t>
            </a:r>
            <a:endParaRPr lang="en-US" altLang="en-US" sz="1400" b="1" dirty="0">
              <a:solidFill>
                <a:srgbClr val="FF0000"/>
              </a:solidFill>
              <a:sym typeface="Symbol" pitchFamily="18" charset="2"/>
            </a:endParaRPr>
          </a:p>
        </p:txBody>
      </p:sp>
      <p:sp>
        <p:nvSpPr>
          <p:cNvPr id="2" name="Rectangle 1">
            <a:extLst>
              <a:ext uri="{FF2B5EF4-FFF2-40B4-BE49-F238E27FC236}">
                <a16:creationId xmlns="" xmlns:a16="http://schemas.microsoft.com/office/drawing/2014/main" id="{C667C03E-478E-4159-A1AC-95BE63FD6795}"/>
              </a:ext>
            </a:extLst>
          </p:cNvPr>
          <p:cNvSpPr/>
          <p:nvPr/>
        </p:nvSpPr>
        <p:spPr>
          <a:xfrm>
            <a:off x="7958470" y="3919426"/>
            <a:ext cx="622005" cy="1913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TextBox 2">
            <a:extLst>
              <a:ext uri="{FF2B5EF4-FFF2-40B4-BE49-F238E27FC236}">
                <a16:creationId xmlns="" xmlns:a16="http://schemas.microsoft.com/office/drawing/2014/main" id="{87609842-B34A-434B-A3E9-0145B990C811}"/>
              </a:ext>
            </a:extLst>
          </p:cNvPr>
          <p:cNvSpPr txBox="1"/>
          <p:nvPr/>
        </p:nvSpPr>
        <p:spPr>
          <a:xfrm>
            <a:off x="196626" y="3703985"/>
            <a:ext cx="6017153" cy="300082"/>
          </a:xfrm>
          <a:prstGeom prst="rect">
            <a:avLst/>
          </a:prstGeom>
          <a:noFill/>
          <a:ln>
            <a:solidFill>
              <a:schemeClr val="tx1"/>
            </a:solidFill>
          </a:ln>
        </p:spPr>
        <p:txBody>
          <a:bodyPr wrap="square" rtlCol="0">
            <a:spAutoFit/>
          </a:bodyPr>
          <a:lstStyle/>
          <a:p>
            <a:r>
              <a:rPr lang="en-US" sz="1350" dirty="0" err="1" smtClean="0"/>
              <a:t>wilcox.test</a:t>
            </a:r>
            <a:r>
              <a:rPr lang="en-US" sz="1350" dirty="0" smtClean="0"/>
              <a:t>(</a:t>
            </a:r>
            <a:r>
              <a:rPr lang="en-US" sz="1350" dirty="0" err="1" smtClean="0"/>
              <a:t>ibmData$score~ibmData$method</a:t>
            </a:r>
            <a:r>
              <a:rPr lang="en-US" sz="1350" dirty="0"/>
              <a:t>, exact=FALSE, alternative = "greater")</a:t>
            </a:r>
          </a:p>
        </p:txBody>
      </p:sp>
      <p:sp>
        <p:nvSpPr>
          <p:cNvPr id="5" name="Rectangle 4"/>
          <p:cNvSpPr/>
          <p:nvPr/>
        </p:nvSpPr>
        <p:spPr>
          <a:xfrm>
            <a:off x="2553195" y="4115341"/>
            <a:ext cx="1615044" cy="2806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SAS Code</a:t>
            </a:r>
            <a:endParaRPr lang="en-US" dirty="0"/>
          </a:p>
        </p:txBody>
      </p:sp>
      <p:sp>
        <p:nvSpPr>
          <p:cNvPr id="10" name="Rectangle 9"/>
          <p:cNvSpPr/>
          <p:nvPr/>
        </p:nvSpPr>
        <p:spPr>
          <a:xfrm>
            <a:off x="2553195" y="3350005"/>
            <a:ext cx="1615044" cy="2806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 Code</a:t>
            </a:r>
            <a:endParaRPr lang="en-US" dirty="0"/>
          </a:p>
        </p:txBody>
      </p:sp>
      <p:sp>
        <p:nvSpPr>
          <p:cNvPr id="6" name="Slide Number Placeholder 5"/>
          <p:cNvSpPr>
            <a:spLocks noGrp="1"/>
          </p:cNvSpPr>
          <p:nvPr>
            <p:ph type="sldNum" sz="quarter" idx="12"/>
          </p:nvPr>
        </p:nvSpPr>
        <p:spPr/>
        <p:txBody>
          <a:bodyPr/>
          <a:lstStyle/>
          <a:p>
            <a:fld id="{EE8B6FDC-AF46-8943-8028-33C4E23152A2}" type="slidenum">
              <a:rPr lang="en-US" smtClean="0"/>
              <a:t>27</a:t>
            </a:fld>
            <a:endParaRPr lang="en-US"/>
          </a:p>
        </p:txBody>
      </p:sp>
    </p:spTree>
    <p:extLst>
      <p:ext uri="{BB962C8B-B14F-4D97-AF65-F5344CB8AC3E}">
        <p14:creationId xmlns:p14="http://schemas.microsoft.com/office/powerpoint/2010/main" val="5836344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92" y="228857"/>
            <a:ext cx="8624853" cy="1160556"/>
          </a:xfrm>
        </p:spPr>
        <p:txBody>
          <a:bodyPr>
            <a:noAutofit/>
          </a:bodyPr>
          <a:lstStyle/>
          <a:p>
            <a:r>
              <a:rPr lang="en-US" sz="2800" b="1" dirty="0" smtClean="0">
                <a:solidFill>
                  <a:srgbClr val="C00000"/>
                </a:solidFill>
                <a:latin typeface="+mn-lt"/>
              </a:rPr>
              <a:t>Question 1: Permutation (Exact) Test With Ranked Sums Test Applied </a:t>
            </a:r>
            <a:r>
              <a:rPr lang="en-US" sz="2800" b="1" dirty="0">
                <a:solidFill>
                  <a:srgbClr val="C00000"/>
                </a:solidFill>
                <a:latin typeface="+mn-lt"/>
              </a:rPr>
              <a:t>to IBM Data </a:t>
            </a:r>
            <a:r>
              <a:rPr lang="en-US" sz="2800" b="1" dirty="0" smtClean="0">
                <a:solidFill>
                  <a:srgbClr val="C00000"/>
                </a:solidFill>
                <a:latin typeface="+mn-lt"/>
              </a:rPr>
              <a:t> (</a:t>
            </a:r>
            <a:r>
              <a:rPr lang="en-US" sz="2800" b="1" dirty="0">
                <a:solidFill>
                  <a:srgbClr val="C00000"/>
                </a:solidFill>
                <a:latin typeface="+mn-lt"/>
              </a:rPr>
              <a:t>Exact P-value)</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6445" y="1282534"/>
            <a:ext cx="2607400" cy="4809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a:extLst>
              <a:ext uri="{FF2B5EF4-FFF2-40B4-BE49-F238E27FC236}">
                <a16:creationId xmlns="" xmlns:a16="http://schemas.microsoft.com/office/drawing/2014/main" id="{519257DD-B3C2-4395-BBB2-0BC32A9A3519}"/>
              </a:ext>
            </a:extLst>
          </p:cNvPr>
          <p:cNvSpPr/>
          <p:nvPr/>
        </p:nvSpPr>
        <p:spPr>
          <a:xfrm>
            <a:off x="7961921" y="5411753"/>
            <a:ext cx="617376" cy="4071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TextBox 5">
            <a:extLst>
              <a:ext uri="{FF2B5EF4-FFF2-40B4-BE49-F238E27FC236}">
                <a16:creationId xmlns="" xmlns:a16="http://schemas.microsoft.com/office/drawing/2014/main" id="{C519BF4C-F8FE-4559-A285-861777516B93}"/>
              </a:ext>
            </a:extLst>
          </p:cNvPr>
          <p:cNvSpPr txBox="1"/>
          <p:nvPr/>
        </p:nvSpPr>
        <p:spPr>
          <a:xfrm>
            <a:off x="274942" y="4101408"/>
            <a:ext cx="5734941" cy="338554"/>
          </a:xfrm>
          <a:prstGeom prst="rect">
            <a:avLst/>
          </a:prstGeom>
          <a:noFill/>
          <a:ln>
            <a:solidFill>
              <a:schemeClr val="tx1"/>
            </a:solidFill>
          </a:ln>
        </p:spPr>
        <p:txBody>
          <a:bodyPr wrap="square" rtlCol="0">
            <a:spAutoFit/>
          </a:bodyPr>
          <a:lstStyle/>
          <a:p>
            <a:r>
              <a:rPr lang="en-US" sz="1600" dirty="0" err="1" smtClean="0"/>
              <a:t>wilcox.test</a:t>
            </a:r>
            <a:r>
              <a:rPr lang="en-US" sz="1600" dirty="0" smtClean="0"/>
              <a:t>(</a:t>
            </a:r>
            <a:r>
              <a:rPr lang="en-US" sz="1600" dirty="0" err="1" smtClean="0"/>
              <a:t>Score~Method</a:t>
            </a:r>
            <a:r>
              <a:rPr lang="en-US" sz="1600" dirty="0"/>
              <a:t>, exact = TRUE, alternative = "two.sided")</a:t>
            </a:r>
          </a:p>
        </p:txBody>
      </p:sp>
      <p:sp>
        <p:nvSpPr>
          <p:cNvPr id="16" name="Rectangle 15"/>
          <p:cNvSpPr/>
          <p:nvPr/>
        </p:nvSpPr>
        <p:spPr>
          <a:xfrm>
            <a:off x="1924125" y="3281239"/>
            <a:ext cx="1615044" cy="2806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 Code</a:t>
            </a:r>
            <a:endParaRPr lang="en-US" dirty="0"/>
          </a:p>
        </p:txBody>
      </p:sp>
      <p:sp>
        <p:nvSpPr>
          <p:cNvPr id="17" name="Rectangle 16"/>
          <p:cNvSpPr/>
          <p:nvPr/>
        </p:nvSpPr>
        <p:spPr>
          <a:xfrm>
            <a:off x="2060208" y="4566025"/>
            <a:ext cx="1615044" cy="2806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SAS Code</a:t>
            </a:r>
            <a:endParaRPr lang="en-US" dirty="0"/>
          </a:p>
        </p:txBody>
      </p:sp>
      <p:pic>
        <p:nvPicPr>
          <p:cNvPr id="25" name="Picture 24">
            <a:extLst>
              <a:ext uri="{FF2B5EF4-FFF2-40B4-BE49-F238E27FC236}">
                <a16:creationId xmlns="" xmlns:a16="http://schemas.microsoft.com/office/drawing/2014/main" id="{C6E14C0F-61ED-4DBF-91F6-D180DC2A8FBD}"/>
              </a:ext>
            </a:extLst>
          </p:cNvPr>
          <p:cNvPicPr>
            <a:picLocks noChangeAspect="1"/>
          </p:cNvPicPr>
          <p:nvPr/>
        </p:nvPicPr>
        <p:blipFill>
          <a:blip r:embed="rId3"/>
          <a:stretch>
            <a:fillRect/>
          </a:stretch>
        </p:blipFill>
        <p:spPr>
          <a:xfrm>
            <a:off x="529872" y="4985960"/>
            <a:ext cx="4675718" cy="1475891"/>
          </a:xfrm>
          <a:prstGeom prst="rect">
            <a:avLst/>
          </a:prstGeom>
          <a:ln>
            <a:solidFill>
              <a:schemeClr val="tx1"/>
            </a:solidFill>
          </a:ln>
        </p:spPr>
      </p:pic>
      <p:sp>
        <p:nvSpPr>
          <p:cNvPr id="4" name="Rectangle 3"/>
          <p:cNvSpPr/>
          <p:nvPr/>
        </p:nvSpPr>
        <p:spPr>
          <a:xfrm>
            <a:off x="385053" y="1282534"/>
            <a:ext cx="5514721" cy="1888177"/>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lvl="0" indent="-228600">
              <a:buFont typeface="+mj-lt"/>
              <a:buAutoNum type="arabicPeriod"/>
            </a:pPr>
            <a:r>
              <a:rPr lang="en-US" sz="1100" dirty="0">
                <a:solidFill>
                  <a:schemeClr val="tx1"/>
                </a:solidFill>
              </a:rPr>
              <a:t>Rank the entire dataset regardless of group</a:t>
            </a:r>
          </a:p>
          <a:p>
            <a:pPr marL="228600" lvl="0" indent="-228600">
              <a:buFont typeface="+mj-lt"/>
              <a:buAutoNum type="arabicPeriod"/>
            </a:pPr>
            <a:r>
              <a:rPr lang="en-US" sz="1100" dirty="0">
                <a:solidFill>
                  <a:schemeClr val="tx1"/>
                </a:solidFill>
              </a:rPr>
              <a:t>Choose one group</a:t>
            </a:r>
          </a:p>
          <a:p>
            <a:pPr marL="228600" lvl="0" indent="-228600">
              <a:buFont typeface="+mj-lt"/>
              <a:buAutoNum type="arabicPeriod"/>
            </a:pPr>
            <a:r>
              <a:rPr lang="en-US" sz="1100" dirty="0">
                <a:solidFill>
                  <a:schemeClr val="tx1"/>
                </a:solidFill>
              </a:rPr>
              <a:t>Sum the  ranks for the chosen group from the sample</a:t>
            </a:r>
          </a:p>
          <a:p>
            <a:pPr marL="228600" lvl="0" indent="-228600">
              <a:buFont typeface="+mj-lt"/>
              <a:buAutoNum type="arabicPeriod"/>
            </a:pPr>
            <a:r>
              <a:rPr lang="en-US" sz="1100" dirty="0">
                <a:solidFill>
                  <a:schemeClr val="tx1"/>
                </a:solidFill>
              </a:rPr>
              <a:t>Calculate mean rank of the chosen group from the sample</a:t>
            </a:r>
          </a:p>
          <a:p>
            <a:pPr marL="228600" lvl="0" indent="-228600">
              <a:buFont typeface="+mj-lt"/>
              <a:buAutoNum type="arabicPeriod"/>
            </a:pPr>
            <a:r>
              <a:rPr lang="en-US" sz="1100" dirty="0">
                <a:solidFill>
                  <a:schemeClr val="tx1"/>
                </a:solidFill>
              </a:rPr>
              <a:t>Randomly assign observations to the chosen group and calculate the sum of the ranks and the mean rank for each assignment (permutation)</a:t>
            </a:r>
          </a:p>
          <a:p>
            <a:pPr marL="228600" lvl="0" indent="-228600">
              <a:buFont typeface="+mj-lt"/>
              <a:buAutoNum type="arabicPeriod"/>
            </a:pPr>
            <a:r>
              <a:rPr lang="en-US" sz="1100" b="1" dirty="0">
                <a:solidFill>
                  <a:schemeClr val="tx1"/>
                </a:solidFill>
              </a:rPr>
              <a:t>One-sided </a:t>
            </a:r>
            <a:r>
              <a:rPr lang="en-US" sz="1100" b="1" dirty="0" err="1">
                <a:solidFill>
                  <a:schemeClr val="tx1"/>
                </a:solidFill>
              </a:rPr>
              <a:t>Pr</a:t>
            </a:r>
            <a:r>
              <a:rPr lang="en-US" sz="1100" b="1" dirty="0">
                <a:solidFill>
                  <a:schemeClr val="tx1"/>
                </a:solidFill>
              </a:rPr>
              <a:t> &lt;= S</a:t>
            </a:r>
            <a:r>
              <a:rPr lang="en-US" sz="1100" dirty="0">
                <a:solidFill>
                  <a:schemeClr val="tx1"/>
                </a:solidFill>
              </a:rPr>
              <a:t>: The number of permutations where the sum or ranks is less than that of the sample / number of permutations</a:t>
            </a:r>
          </a:p>
          <a:p>
            <a:pPr marL="228600" lvl="0" indent="-228600">
              <a:buFont typeface="+mj-lt"/>
              <a:buAutoNum type="arabicPeriod"/>
            </a:pPr>
            <a:r>
              <a:rPr lang="en-US" sz="1100" b="1" dirty="0">
                <a:solidFill>
                  <a:schemeClr val="tx1"/>
                </a:solidFill>
              </a:rPr>
              <a:t>Two-sided </a:t>
            </a:r>
            <a:r>
              <a:rPr lang="en-US" sz="1100" b="1" dirty="0" err="1">
                <a:solidFill>
                  <a:schemeClr val="tx1"/>
                </a:solidFill>
              </a:rPr>
              <a:t>Pr</a:t>
            </a:r>
            <a:r>
              <a:rPr lang="en-US" sz="1100" b="1" dirty="0">
                <a:solidFill>
                  <a:schemeClr val="tx1"/>
                </a:solidFill>
              </a:rPr>
              <a:t> &gt;= |S-M|</a:t>
            </a:r>
            <a:r>
              <a:rPr lang="en-US" sz="1100" dirty="0">
                <a:solidFill>
                  <a:schemeClr val="tx1"/>
                </a:solidFill>
              </a:rPr>
              <a:t> : The number of random assignments where the absolute value of the sum or ranks – mean rank is less than that of the sample / number of </a:t>
            </a:r>
            <a:r>
              <a:rPr lang="en-US" sz="1100" dirty="0" smtClean="0">
                <a:solidFill>
                  <a:schemeClr val="tx1"/>
                </a:solidFill>
              </a:rPr>
              <a:t>permutations</a:t>
            </a:r>
            <a:endParaRPr lang="en-US" dirty="0">
              <a:solidFill>
                <a:schemeClr val="tx1"/>
              </a:solidFill>
            </a:endParaRPr>
          </a:p>
        </p:txBody>
      </p:sp>
      <p:cxnSp>
        <p:nvCxnSpPr>
          <p:cNvPr id="7" name="Straight Arrow Connector 6"/>
          <p:cNvCxnSpPr/>
          <p:nvPr/>
        </p:nvCxnSpPr>
        <p:spPr>
          <a:xfrm>
            <a:off x="5899774" y="2719449"/>
            <a:ext cx="690311" cy="26865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899774" y="2992703"/>
            <a:ext cx="667281" cy="27312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 xmlns:a16="http://schemas.microsoft.com/office/drawing/2014/main" id="{C519BF4C-F8FE-4559-A285-861777516B93}"/>
              </a:ext>
            </a:extLst>
          </p:cNvPr>
          <p:cNvSpPr txBox="1"/>
          <p:nvPr/>
        </p:nvSpPr>
        <p:spPr>
          <a:xfrm>
            <a:off x="274942" y="3687288"/>
            <a:ext cx="5734941" cy="338554"/>
          </a:xfrm>
          <a:prstGeom prst="rect">
            <a:avLst/>
          </a:prstGeom>
          <a:noFill/>
          <a:ln>
            <a:solidFill>
              <a:schemeClr val="tx1"/>
            </a:solidFill>
          </a:ln>
        </p:spPr>
        <p:txBody>
          <a:bodyPr wrap="square" rtlCol="0">
            <a:spAutoFit/>
          </a:bodyPr>
          <a:lstStyle/>
          <a:p>
            <a:r>
              <a:rPr lang="en-US" sz="1600" dirty="0" err="1" smtClean="0"/>
              <a:t>wilcox.test</a:t>
            </a:r>
            <a:r>
              <a:rPr lang="en-US" sz="1600" dirty="0" smtClean="0"/>
              <a:t>(</a:t>
            </a:r>
            <a:r>
              <a:rPr lang="en-US" sz="1600" dirty="0" err="1" smtClean="0"/>
              <a:t>Score~Method</a:t>
            </a:r>
            <a:r>
              <a:rPr lang="en-US" sz="1600" dirty="0"/>
              <a:t>, exact = TRUE, alternative = </a:t>
            </a:r>
            <a:r>
              <a:rPr lang="en-US" sz="1600" dirty="0" smtClean="0"/>
              <a:t>"greater")</a:t>
            </a:r>
            <a:endParaRPr lang="en-US" sz="1600" dirty="0"/>
          </a:p>
        </p:txBody>
      </p:sp>
      <p:sp>
        <p:nvSpPr>
          <p:cNvPr id="13" name="Rectangle 12">
            <a:extLst>
              <a:ext uri="{FF2B5EF4-FFF2-40B4-BE49-F238E27FC236}">
                <a16:creationId xmlns="" xmlns:a16="http://schemas.microsoft.com/office/drawing/2014/main" id="{519257DD-B3C2-4395-BBB2-0BC32A9A3519}"/>
              </a:ext>
            </a:extLst>
          </p:cNvPr>
          <p:cNvSpPr/>
          <p:nvPr/>
        </p:nvSpPr>
        <p:spPr>
          <a:xfrm>
            <a:off x="684820" y="5818908"/>
            <a:ext cx="782029" cy="4071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Slide Number Placeholder 2"/>
          <p:cNvSpPr>
            <a:spLocks noGrp="1"/>
          </p:cNvSpPr>
          <p:nvPr>
            <p:ph type="sldNum" sz="quarter" idx="12"/>
          </p:nvPr>
        </p:nvSpPr>
        <p:spPr/>
        <p:txBody>
          <a:bodyPr/>
          <a:lstStyle/>
          <a:p>
            <a:fld id="{EE8B6FDC-AF46-8943-8028-33C4E23152A2}" type="slidenum">
              <a:rPr lang="en-US" smtClean="0"/>
              <a:t>28</a:t>
            </a:fld>
            <a:endParaRPr lang="en-US"/>
          </a:p>
        </p:txBody>
      </p:sp>
    </p:spTree>
    <p:extLst>
      <p:ext uri="{BB962C8B-B14F-4D97-AF65-F5344CB8AC3E}">
        <p14:creationId xmlns:p14="http://schemas.microsoft.com/office/powerpoint/2010/main" val="21213501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41301"/>
            <a:ext cx="7886700" cy="863599"/>
          </a:xfrm>
        </p:spPr>
        <p:txBody>
          <a:bodyPr>
            <a:normAutofit/>
          </a:bodyPr>
          <a:lstStyle/>
          <a:p>
            <a:r>
              <a:rPr lang="en-US" sz="2800" b="1" dirty="0">
                <a:solidFill>
                  <a:srgbClr val="C00000"/>
                </a:solidFill>
                <a:latin typeface="+mn-lt"/>
              </a:rPr>
              <a:t>Question 1 Answer: </a:t>
            </a:r>
            <a:r>
              <a:rPr lang="en-US" sz="2800" b="1" dirty="0" smtClean="0">
                <a:solidFill>
                  <a:srgbClr val="C00000"/>
                </a:solidFill>
                <a:latin typeface="+mn-lt"/>
              </a:rPr>
              <a:t> Statistical Conclusion</a:t>
            </a:r>
            <a:endParaRPr lang="en-US" sz="2800" b="1" dirty="0">
              <a:latin typeface="+mn-lt"/>
            </a:endParaRPr>
          </a:p>
        </p:txBody>
      </p:sp>
      <p:sp>
        <p:nvSpPr>
          <p:cNvPr id="4" name="TextBox 3"/>
          <p:cNvSpPr txBox="1"/>
          <p:nvPr/>
        </p:nvSpPr>
        <p:spPr>
          <a:xfrm>
            <a:off x="209549" y="2297267"/>
            <a:ext cx="4162425" cy="2215991"/>
          </a:xfrm>
          <a:prstGeom prst="rect">
            <a:avLst/>
          </a:prstGeom>
          <a:noFill/>
          <a:ln>
            <a:solidFill>
              <a:srgbClr val="002060"/>
            </a:solidFill>
          </a:ln>
        </p:spPr>
        <p:txBody>
          <a:bodyPr wrap="square" rtlCol="0">
            <a:spAutoFit/>
          </a:bodyPr>
          <a:lstStyle/>
          <a:p>
            <a:pPr indent="-457200"/>
            <a:r>
              <a:rPr lang="en-US" dirty="0">
                <a:solidFill>
                  <a:prstClr val="black"/>
                </a:solidFill>
              </a:rPr>
              <a:t>H</a:t>
            </a:r>
            <a:r>
              <a:rPr lang="en-US" baseline="-25000" dirty="0">
                <a:solidFill>
                  <a:prstClr val="black"/>
                </a:solidFill>
              </a:rPr>
              <a:t>0</a:t>
            </a:r>
            <a:r>
              <a:rPr lang="en-US" dirty="0">
                <a:solidFill>
                  <a:prstClr val="black"/>
                </a:solidFill>
              </a:rPr>
              <a:t>: Distribution of </a:t>
            </a:r>
            <a:r>
              <a:rPr lang="en-US" dirty="0" smtClean="0">
                <a:solidFill>
                  <a:prstClr val="black"/>
                </a:solidFill>
              </a:rPr>
              <a:t>Employees in New and   Traditional Training Groups are equal</a:t>
            </a:r>
            <a:endParaRPr lang="en-US" dirty="0">
              <a:solidFill>
                <a:prstClr val="black"/>
              </a:solidFill>
            </a:endParaRPr>
          </a:p>
          <a:p>
            <a:pPr indent="-457200"/>
            <a:r>
              <a:rPr lang="en-US" dirty="0">
                <a:solidFill>
                  <a:prstClr val="black"/>
                </a:solidFill>
              </a:rPr>
              <a:t>H</a:t>
            </a:r>
            <a:r>
              <a:rPr lang="en-US" baseline="-25000" dirty="0">
                <a:solidFill>
                  <a:prstClr val="black"/>
                </a:solidFill>
              </a:rPr>
              <a:t>a</a:t>
            </a:r>
            <a:r>
              <a:rPr lang="en-US" dirty="0">
                <a:solidFill>
                  <a:prstClr val="black"/>
                </a:solidFill>
              </a:rPr>
              <a:t>: Distribution of Employees in New and </a:t>
            </a:r>
            <a:r>
              <a:rPr lang="en-US" dirty="0" smtClean="0">
                <a:solidFill>
                  <a:prstClr val="black"/>
                </a:solidFill>
              </a:rPr>
              <a:t>Traditional Training </a:t>
            </a:r>
            <a:r>
              <a:rPr lang="en-US" dirty="0">
                <a:solidFill>
                  <a:prstClr val="black"/>
                </a:solidFill>
              </a:rPr>
              <a:t>Groups are </a:t>
            </a:r>
            <a:r>
              <a:rPr lang="en-US" dirty="0" smtClean="0">
                <a:solidFill>
                  <a:prstClr val="black"/>
                </a:solidFill>
              </a:rPr>
              <a:t>not equal</a:t>
            </a:r>
            <a:endParaRPr lang="en-US" dirty="0">
              <a:solidFill>
                <a:prstClr val="black"/>
              </a:solidFill>
            </a:endParaRPr>
          </a:p>
          <a:p>
            <a:endParaRPr lang="en-US" dirty="0">
              <a:solidFill>
                <a:prstClr val="black"/>
              </a:solidFill>
            </a:endParaRPr>
          </a:p>
          <a:p>
            <a:r>
              <a:rPr lang="en-US" dirty="0" smtClean="0">
                <a:solidFill>
                  <a:prstClr val="black"/>
                </a:solidFill>
              </a:rPr>
              <a:t>Exact Test shows </a:t>
            </a:r>
            <a:r>
              <a:rPr lang="en-US" dirty="0" err="1" smtClean="0">
                <a:solidFill>
                  <a:prstClr val="black"/>
                </a:solidFill>
              </a:rPr>
              <a:t>Pr</a:t>
            </a:r>
            <a:r>
              <a:rPr lang="en-US" dirty="0" smtClean="0">
                <a:solidFill>
                  <a:prstClr val="black"/>
                </a:solidFill>
              </a:rPr>
              <a:t> &lt;= S = 0.0571 which is very close to 0.05, so </a:t>
            </a:r>
            <a:r>
              <a:rPr lang="en-US" dirty="0">
                <a:solidFill>
                  <a:prstClr val="black"/>
                </a:solidFill>
              </a:rPr>
              <a:t>reject H</a:t>
            </a:r>
            <a:r>
              <a:rPr lang="en-US" baseline="-25000" dirty="0">
                <a:solidFill>
                  <a:prstClr val="black"/>
                </a:solidFill>
              </a:rPr>
              <a:t>0</a:t>
            </a:r>
            <a:endParaRPr lang="en-US" dirty="0">
              <a:solidFill>
                <a:prstClr val="black"/>
              </a:solidFill>
            </a:endParaRPr>
          </a:p>
          <a:p>
            <a:endParaRPr lang="en-US" baseline="-25000" dirty="0">
              <a:solidFill>
                <a:prstClr val="black"/>
              </a:solidFill>
            </a:endParaRPr>
          </a:p>
        </p:txBody>
      </p:sp>
      <p:sp>
        <p:nvSpPr>
          <p:cNvPr id="5" name="Rectangle 4"/>
          <p:cNvSpPr/>
          <p:nvPr/>
        </p:nvSpPr>
        <p:spPr>
          <a:xfrm>
            <a:off x="713374" y="4666293"/>
            <a:ext cx="6898102" cy="1408078"/>
          </a:xfrm>
          <a:prstGeom prst="rect">
            <a:avLst/>
          </a:prstGeom>
        </p:spPr>
        <p:txBody>
          <a:bodyPr wrap="square">
            <a:spAutoFit/>
          </a:bodyPr>
          <a:lstStyle/>
          <a:p>
            <a:pPr algn="just"/>
            <a:r>
              <a:rPr lang="en-US" b="1" dirty="0">
                <a:solidFill>
                  <a:srgbClr val="FF0000"/>
                </a:solidFill>
              </a:rPr>
              <a:t>Statistical </a:t>
            </a:r>
            <a:r>
              <a:rPr lang="en-US" b="1" dirty="0" smtClean="0">
                <a:solidFill>
                  <a:srgbClr val="FF0000"/>
                </a:solidFill>
              </a:rPr>
              <a:t>Conclusion:</a:t>
            </a:r>
            <a:r>
              <a:rPr lang="en-US" b="1" dirty="0" smtClean="0">
                <a:solidFill>
                  <a:prstClr val="black"/>
                </a:solidFill>
              </a:rPr>
              <a:t> </a:t>
            </a:r>
            <a:r>
              <a:rPr lang="en-US" dirty="0">
                <a:solidFill>
                  <a:prstClr val="black"/>
                </a:solidFill>
              </a:rPr>
              <a:t>The data </a:t>
            </a:r>
            <a:r>
              <a:rPr lang="en-US" dirty="0" smtClean="0">
                <a:solidFill>
                  <a:prstClr val="black"/>
                </a:solidFill>
              </a:rPr>
              <a:t>provides evidence </a:t>
            </a:r>
            <a:r>
              <a:rPr lang="en-US" dirty="0">
                <a:solidFill>
                  <a:prstClr val="black"/>
                </a:solidFill>
              </a:rPr>
              <a:t>that </a:t>
            </a:r>
            <a:r>
              <a:rPr lang="en-US" dirty="0" smtClean="0">
                <a:solidFill>
                  <a:prstClr val="black"/>
                </a:solidFill>
              </a:rPr>
              <a:t>an employee in the new training group on average scores better than an employee in the traditional training group. The exact </a:t>
            </a:r>
            <a:r>
              <a:rPr lang="en-US" dirty="0">
                <a:solidFill>
                  <a:prstClr val="black"/>
                </a:solidFill>
              </a:rPr>
              <a:t>Test shows </a:t>
            </a:r>
            <a:r>
              <a:rPr lang="en-US" dirty="0" err="1">
                <a:solidFill>
                  <a:prstClr val="black"/>
                </a:solidFill>
              </a:rPr>
              <a:t>Pr</a:t>
            </a:r>
            <a:r>
              <a:rPr lang="en-US" dirty="0">
                <a:solidFill>
                  <a:prstClr val="black"/>
                </a:solidFill>
              </a:rPr>
              <a:t> &lt;= S = 0.0571 which is very close to 0.05, so reject H</a:t>
            </a:r>
            <a:r>
              <a:rPr lang="en-US" baseline="-25000" dirty="0">
                <a:solidFill>
                  <a:prstClr val="black"/>
                </a:solidFill>
              </a:rPr>
              <a:t>0</a:t>
            </a:r>
            <a:endParaRPr lang="en-US" dirty="0">
              <a:solidFill>
                <a:prstClr val="black"/>
              </a:solidFill>
            </a:endParaRPr>
          </a:p>
          <a:p>
            <a:pPr algn="just"/>
            <a:r>
              <a:rPr lang="en-US" sz="1350" dirty="0" smtClean="0">
                <a:solidFill>
                  <a:prstClr val="black"/>
                </a:solidFill>
              </a:rPr>
              <a:t> </a:t>
            </a:r>
            <a:endParaRPr lang="en-US" sz="1350" dirty="0">
              <a:solidFill>
                <a:prstClr val="black"/>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1050" y="1523998"/>
            <a:ext cx="4267200" cy="299085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 y="1228725"/>
            <a:ext cx="4000499" cy="8953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EE8B6FDC-AF46-8943-8028-33C4E23152A2}" type="slidenum">
              <a:rPr lang="en-US" smtClean="0"/>
              <a:t>29</a:t>
            </a:fld>
            <a:endParaRPr lang="en-US"/>
          </a:p>
        </p:txBody>
      </p:sp>
    </p:spTree>
    <p:extLst>
      <p:ext uri="{BB962C8B-B14F-4D97-AF65-F5344CB8AC3E}">
        <p14:creationId xmlns:p14="http://schemas.microsoft.com/office/powerpoint/2010/main" val="19772350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a:latin typeface="+mn-lt"/>
              </a:rPr>
              <a:t>The Rank Sum </a:t>
            </a:r>
            <a:r>
              <a:rPr lang="en-US" b="1" u="sng" dirty="0" smtClean="0">
                <a:latin typeface="+mn-lt"/>
              </a:rPr>
              <a:t>Test</a:t>
            </a:r>
            <a:r>
              <a:rPr lang="en-US" b="1" u="sng" dirty="0">
                <a:latin typeface="+mn-lt"/>
              </a:rPr>
              <a:t/>
            </a:r>
            <a:br>
              <a:rPr lang="en-US" b="1" u="sng" dirty="0">
                <a:latin typeface="+mn-lt"/>
              </a:rPr>
            </a:br>
            <a:r>
              <a:rPr lang="en-US" b="1" dirty="0" smtClean="0">
                <a:latin typeface="+mn-lt"/>
              </a:rPr>
              <a:t>Description</a:t>
            </a:r>
            <a:endParaRPr lang="en-US" b="1" dirty="0">
              <a:latin typeface="+mn-lt"/>
            </a:endParaRPr>
          </a:p>
        </p:txBody>
      </p:sp>
      <p:sp>
        <p:nvSpPr>
          <p:cNvPr id="3" name="Content Placeholder 2"/>
          <p:cNvSpPr>
            <a:spLocks noGrp="1"/>
          </p:cNvSpPr>
          <p:nvPr>
            <p:ph idx="1"/>
          </p:nvPr>
        </p:nvSpPr>
        <p:spPr>
          <a:xfrm>
            <a:off x="628650" y="1889683"/>
            <a:ext cx="7886700" cy="4147375"/>
          </a:xfrm>
        </p:spPr>
        <p:txBody>
          <a:bodyPr>
            <a:normAutofit fontScale="62500" lnSpcReduction="20000"/>
          </a:bodyPr>
          <a:lstStyle/>
          <a:p>
            <a:pPr>
              <a:buFont typeface="Arial" charset="0"/>
              <a:buChar char="•"/>
            </a:pPr>
            <a:r>
              <a:rPr lang="en-US" dirty="0"/>
              <a:t> </a:t>
            </a:r>
            <a:r>
              <a:rPr lang="en-US" sz="3200" dirty="0"/>
              <a:t>We can compute the rank sum test statistic using the following steps:</a:t>
            </a:r>
          </a:p>
          <a:p>
            <a:pPr>
              <a:buFont typeface="Arial" charset="0"/>
              <a:buChar char="•"/>
            </a:pPr>
            <a:endParaRPr lang="en-US" sz="3200" dirty="0"/>
          </a:p>
          <a:p>
            <a:pPr marL="562356" lvl="1" indent="-342900">
              <a:buFont typeface="+mj-lt"/>
              <a:buAutoNum type="arabicPeriod"/>
            </a:pPr>
            <a:r>
              <a:rPr lang="en-US" sz="3200" dirty="0"/>
              <a:t>List all observations from both groups in increasing order</a:t>
            </a:r>
          </a:p>
          <a:p>
            <a:pPr marL="562356" lvl="1" indent="-342900">
              <a:buFont typeface="+mj-lt"/>
              <a:buAutoNum type="arabicPeriod"/>
            </a:pPr>
            <a:r>
              <a:rPr lang="en-US" sz="3200" dirty="0"/>
              <a:t>Assign each observation a rank, from 1 to </a:t>
            </a:r>
            <a:r>
              <a:rPr lang="en-US" sz="3200" i="1" dirty="0" smtClean="0"/>
              <a:t>n </a:t>
            </a:r>
            <a:r>
              <a:rPr lang="en-US" sz="3200" dirty="0" smtClean="0">
                <a:solidFill>
                  <a:prstClr val="black"/>
                </a:solidFill>
              </a:rPr>
              <a:t>where </a:t>
            </a:r>
            <a:r>
              <a:rPr lang="en-US" sz="3200" i="1" dirty="0">
                <a:solidFill>
                  <a:prstClr val="black"/>
                </a:solidFill>
              </a:rPr>
              <a:t>n</a:t>
            </a:r>
            <a:r>
              <a:rPr lang="en-US" sz="3200" dirty="0">
                <a:solidFill>
                  <a:prstClr val="black"/>
                </a:solidFill>
              </a:rPr>
              <a:t> is the total # of observations</a:t>
            </a:r>
            <a:endParaRPr lang="en-US" sz="3200" i="1" dirty="0">
              <a:solidFill>
                <a:prstClr val="black"/>
              </a:solidFill>
            </a:endParaRPr>
          </a:p>
          <a:p>
            <a:pPr marL="562356" lvl="1" indent="-342900">
              <a:buFont typeface="+mj-lt"/>
              <a:buAutoNum type="arabicPeriod"/>
            </a:pPr>
            <a:r>
              <a:rPr lang="en-US" sz="3200" dirty="0" smtClean="0"/>
              <a:t>If </a:t>
            </a:r>
            <a:r>
              <a:rPr lang="en-US" sz="3200" dirty="0"/>
              <a:t>there are any ties, assign each tied observation’s rank to be the average of their ranks.</a:t>
            </a:r>
          </a:p>
          <a:p>
            <a:pPr marL="562356" lvl="1" indent="-342900">
              <a:buFont typeface="+mj-lt"/>
              <a:buAutoNum type="arabicPeriod"/>
            </a:pPr>
            <a:r>
              <a:rPr lang="en-US" sz="3200" dirty="0"/>
              <a:t>Identify each observation by its group</a:t>
            </a:r>
          </a:p>
          <a:p>
            <a:pPr marL="219456" lvl="1" indent="0">
              <a:buNone/>
            </a:pPr>
            <a:endParaRPr lang="en-US" sz="3200" dirty="0"/>
          </a:p>
          <a:p>
            <a:pPr>
              <a:buFont typeface="Arial" charset="0"/>
              <a:buChar char="•"/>
            </a:pPr>
            <a:r>
              <a:rPr lang="en-US" sz="3200" dirty="0"/>
              <a:t> The test statistic, </a:t>
            </a:r>
            <a:r>
              <a:rPr lang="en-US" sz="3200" i="1" dirty="0"/>
              <a:t>T</a:t>
            </a:r>
            <a:r>
              <a:rPr lang="en-US" sz="3200" dirty="0"/>
              <a:t>, is the sum of the ranks in one of the groups.</a:t>
            </a:r>
            <a:endParaRPr lang="en-US" sz="3200" i="1" dirty="0"/>
          </a:p>
          <a:p>
            <a:pPr>
              <a:buFont typeface="Arial" charset="0"/>
              <a:buChar char="•"/>
            </a:pPr>
            <a:endParaRPr lang="en-US" sz="3200" dirty="0"/>
          </a:p>
          <a:p>
            <a:pPr>
              <a:buFont typeface="Arial" charset="0"/>
              <a:buChar char="•"/>
            </a:pPr>
            <a:r>
              <a:rPr lang="en-US" sz="3200" dirty="0"/>
              <a:t>We can find a p-value in two ways:</a:t>
            </a:r>
          </a:p>
          <a:p>
            <a:pPr lvl="1">
              <a:buFont typeface="Arial" charset="0"/>
              <a:buChar char="•"/>
            </a:pPr>
            <a:r>
              <a:rPr lang="en-US" sz="3200" dirty="0"/>
              <a:t>Normal approximation</a:t>
            </a:r>
          </a:p>
          <a:p>
            <a:pPr lvl="1">
              <a:buFont typeface="Arial" charset="0"/>
              <a:buChar char="•"/>
            </a:pPr>
            <a:r>
              <a:rPr lang="en-US" sz="3200" dirty="0"/>
              <a:t>Re-randomization (exact or approximate)</a:t>
            </a:r>
          </a:p>
        </p:txBody>
      </p:sp>
      <p:sp>
        <p:nvSpPr>
          <p:cNvPr id="4" name="Slide Number Placeholder 3"/>
          <p:cNvSpPr>
            <a:spLocks noGrp="1"/>
          </p:cNvSpPr>
          <p:nvPr>
            <p:ph type="sldNum" sz="quarter" idx="12"/>
          </p:nvPr>
        </p:nvSpPr>
        <p:spPr/>
        <p:txBody>
          <a:bodyPr/>
          <a:lstStyle/>
          <a:p>
            <a:fld id="{EE8B6FDC-AF46-8943-8028-33C4E23152A2}" type="slidenum">
              <a:rPr lang="en-US" smtClean="0"/>
              <a:t>3</a:t>
            </a:fld>
            <a:endParaRPr lang="en-US"/>
          </a:p>
        </p:txBody>
      </p:sp>
    </p:spTree>
    <p:extLst>
      <p:ext uri="{BB962C8B-B14F-4D97-AF65-F5344CB8AC3E}">
        <p14:creationId xmlns:p14="http://schemas.microsoft.com/office/powerpoint/2010/main" val="13407524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0F4337-EBEF-774D-A04B-B7A0ABD8533B}"/>
              </a:ext>
            </a:extLst>
          </p:cNvPr>
          <p:cNvSpPr>
            <a:spLocks noGrp="1"/>
          </p:cNvSpPr>
          <p:nvPr>
            <p:ph type="title"/>
          </p:nvPr>
        </p:nvSpPr>
        <p:spPr/>
        <p:txBody>
          <a:bodyPr/>
          <a:lstStyle/>
          <a:p>
            <a:r>
              <a:rPr lang="en-US" b="1" dirty="0">
                <a:solidFill>
                  <a:srgbClr val="C00000"/>
                </a:solidFill>
                <a:latin typeface="+mn-lt"/>
              </a:rPr>
              <a:t>Question 2 (2 hours)</a:t>
            </a:r>
          </a:p>
        </p:txBody>
      </p:sp>
      <p:sp>
        <p:nvSpPr>
          <p:cNvPr id="3" name="Content Placeholder 2">
            <a:extLst>
              <a:ext uri="{FF2B5EF4-FFF2-40B4-BE49-F238E27FC236}">
                <a16:creationId xmlns="" xmlns:a16="http://schemas.microsoft.com/office/drawing/2014/main" id="{49C80981-CA81-A24F-93B4-BC2AE4A45648}"/>
              </a:ext>
            </a:extLst>
          </p:cNvPr>
          <p:cNvSpPr>
            <a:spLocks noGrp="1"/>
          </p:cNvSpPr>
          <p:nvPr>
            <p:ph idx="1"/>
          </p:nvPr>
        </p:nvSpPr>
        <p:spPr>
          <a:xfrm>
            <a:off x="162560" y="1579245"/>
            <a:ext cx="8818880" cy="4351338"/>
          </a:xfrm>
        </p:spPr>
        <p:txBody>
          <a:bodyPr>
            <a:normAutofit fontScale="77500" lnSpcReduction="20000"/>
          </a:bodyPr>
          <a:lstStyle/>
          <a:p>
            <a:pPr lvl="0"/>
            <a:r>
              <a:rPr lang="en-US" dirty="0"/>
              <a:t>Conduct a Welch’s two-sample t-test on the Education Data from HW 3 (untransformed). Perform a complete analysis using SAS to test the claim that the mean income of college educated people (16 years of education) is greater than the mean of those with a high school education only (12 years of education).</a:t>
            </a:r>
          </a:p>
          <a:p>
            <a:pPr lvl="1"/>
            <a:r>
              <a:rPr lang="en-US" dirty="0"/>
              <a:t>State the problem, address the assumptions. Be sure to support with your knowledge of theory (CLT) as well as with histograms, box plots, q-q plots, etc.  </a:t>
            </a:r>
          </a:p>
          <a:p>
            <a:pPr lvl="1"/>
            <a:r>
              <a:rPr lang="en-US" dirty="0"/>
              <a:t>Show all 6 steps, including a thoughtful, thorough, yet non-technical conclusion. Include a confidence interval.</a:t>
            </a:r>
          </a:p>
          <a:p>
            <a:pPr lvl="1"/>
            <a:r>
              <a:rPr lang="en-US" dirty="0"/>
              <a:t>Include a scope of inference at the end. (You may copy and paste this from a previous HW if you like.) </a:t>
            </a:r>
          </a:p>
          <a:p>
            <a:pPr lvl="1"/>
            <a:r>
              <a:rPr lang="en-US" dirty="0"/>
              <a:t>Verify the Welch’s t statistic and p-value with R (using R function </a:t>
            </a:r>
            <a:r>
              <a:rPr lang="en-US" dirty="0" err="1"/>
              <a:t>t.test</a:t>
            </a:r>
            <a:r>
              <a:rPr lang="en-US" dirty="0"/>
              <a:t>).  Simply cut and paste your R code and output.  You may use: </a:t>
            </a:r>
            <a:r>
              <a:rPr lang="en-US" u="sng" dirty="0">
                <a:hlinkClick r:id="rId2"/>
              </a:rPr>
              <a:t>http://rcompanion.org/rcompanion/d_02.html</a:t>
            </a:r>
            <a:r>
              <a:rPr lang="en-US" dirty="0"/>
              <a:t> for reference. </a:t>
            </a:r>
          </a:p>
          <a:p>
            <a:pPr lvl="1"/>
            <a:r>
              <a:rPr lang="en-US" dirty="0"/>
              <a:t>Would you prefer to run the log transformed analysis you ran in HW3, or do you feel this analysis is more appropriate?  Why or Why not? (Make mention of the assumptions as well as the parameters that each test provides inference on.  As you know, they are different.)  </a:t>
            </a:r>
          </a:p>
          <a:p>
            <a:endParaRPr lang="en-US" dirty="0"/>
          </a:p>
        </p:txBody>
      </p:sp>
      <p:sp>
        <p:nvSpPr>
          <p:cNvPr id="4" name="Slide Number Placeholder 3"/>
          <p:cNvSpPr>
            <a:spLocks noGrp="1"/>
          </p:cNvSpPr>
          <p:nvPr>
            <p:ph type="sldNum" sz="quarter" idx="12"/>
          </p:nvPr>
        </p:nvSpPr>
        <p:spPr/>
        <p:txBody>
          <a:bodyPr/>
          <a:lstStyle/>
          <a:p>
            <a:fld id="{EE8B6FDC-AF46-8943-8028-33C4E23152A2}" type="slidenum">
              <a:rPr lang="en-US" smtClean="0"/>
              <a:t>30</a:t>
            </a:fld>
            <a:endParaRPr lang="en-US"/>
          </a:p>
        </p:txBody>
      </p:sp>
    </p:spTree>
    <p:extLst>
      <p:ext uri="{BB962C8B-B14F-4D97-AF65-F5344CB8AC3E}">
        <p14:creationId xmlns:p14="http://schemas.microsoft.com/office/powerpoint/2010/main" val="29550877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3C3AAD-D2A3-3342-A22A-0662AF345AD0}"/>
              </a:ext>
            </a:extLst>
          </p:cNvPr>
          <p:cNvSpPr>
            <a:spLocks noGrp="1"/>
          </p:cNvSpPr>
          <p:nvPr>
            <p:ph type="title"/>
          </p:nvPr>
        </p:nvSpPr>
        <p:spPr>
          <a:xfrm>
            <a:off x="685304" y="-137885"/>
            <a:ext cx="7886700" cy="1325563"/>
          </a:xfrm>
        </p:spPr>
        <p:txBody>
          <a:bodyPr>
            <a:normAutofit/>
          </a:bodyPr>
          <a:lstStyle/>
          <a:p>
            <a:r>
              <a:rPr lang="en-US" sz="3600" b="1" dirty="0">
                <a:solidFill>
                  <a:srgbClr val="C00000"/>
                </a:solidFill>
                <a:latin typeface="+mn-lt"/>
              </a:rPr>
              <a:t>Question </a:t>
            </a:r>
            <a:r>
              <a:rPr lang="en-US" sz="3600" b="1" dirty="0" smtClean="0">
                <a:solidFill>
                  <a:srgbClr val="C00000"/>
                </a:solidFill>
                <a:latin typeface="+mn-lt"/>
              </a:rPr>
              <a:t>2 - Assumptions</a:t>
            </a:r>
            <a:endParaRPr lang="en-US" sz="3600" b="1" dirty="0">
              <a:solidFill>
                <a:srgbClr val="C00000"/>
              </a:solidFill>
              <a:latin typeface="+mn-lt"/>
            </a:endParaRPr>
          </a:p>
        </p:txBody>
      </p:sp>
      <p:pic>
        <p:nvPicPr>
          <p:cNvPr id="4" name="Picture 3">
            <a:extLst>
              <a:ext uri="{FF2B5EF4-FFF2-40B4-BE49-F238E27FC236}">
                <a16:creationId xmlns="" xmlns:a16="http://schemas.microsoft.com/office/drawing/2014/main" id="{2A7D5235-730F-D648-9221-7485945274CB}"/>
              </a:ext>
            </a:extLst>
          </p:cNvPr>
          <p:cNvPicPr>
            <a:picLocks noChangeAspect="1"/>
          </p:cNvPicPr>
          <p:nvPr/>
        </p:nvPicPr>
        <p:blipFill>
          <a:blip r:embed="rId2"/>
          <a:stretch>
            <a:fillRect/>
          </a:stretch>
        </p:blipFill>
        <p:spPr>
          <a:xfrm>
            <a:off x="221062" y="946309"/>
            <a:ext cx="4784824" cy="3187732"/>
          </a:xfrm>
          <a:prstGeom prst="rect">
            <a:avLst/>
          </a:prstGeom>
          <a:ln>
            <a:solidFill>
              <a:schemeClr val="tx1"/>
            </a:solidFill>
          </a:ln>
        </p:spPr>
      </p:pic>
      <p:pic>
        <p:nvPicPr>
          <p:cNvPr id="5" name="Picture 4">
            <a:extLst>
              <a:ext uri="{FF2B5EF4-FFF2-40B4-BE49-F238E27FC236}">
                <a16:creationId xmlns="" xmlns:a16="http://schemas.microsoft.com/office/drawing/2014/main" id="{4BBCF9A3-1454-6540-B4F8-4E2C6A1AC2C8}"/>
              </a:ext>
            </a:extLst>
          </p:cNvPr>
          <p:cNvPicPr>
            <a:picLocks noChangeAspect="1"/>
          </p:cNvPicPr>
          <p:nvPr/>
        </p:nvPicPr>
        <p:blipFill rotWithShape="1">
          <a:blip r:embed="rId3"/>
          <a:srcRect t="52912"/>
          <a:stretch/>
        </p:blipFill>
        <p:spPr>
          <a:xfrm>
            <a:off x="4964659" y="4412035"/>
            <a:ext cx="4052390" cy="2207840"/>
          </a:xfrm>
          <a:prstGeom prst="rect">
            <a:avLst/>
          </a:prstGeom>
          <a:ln>
            <a:solidFill>
              <a:schemeClr val="tx1"/>
            </a:solidFill>
          </a:ln>
        </p:spPr>
      </p:pic>
      <p:pic>
        <p:nvPicPr>
          <p:cNvPr id="6" name="Picture 5">
            <a:extLst>
              <a:ext uri="{FF2B5EF4-FFF2-40B4-BE49-F238E27FC236}">
                <a16:creationId xmlns="" xmlns:a16="http://schemas.microsoft.com/office/drawing/2014/main" id="{1D29A58E-46DD-114B-BED7-675A9605B15E}"/>
              </a:ext>
            </a:extLst>
          </p:cNvPr>
          <p:cNvPicPr>
            <a:picLocks noChangeAspect="1"/>
          </p:cNvPicPr>
          <p:nvPr/>
        </p:nvPicPr>
        <p:blipFill>
          <a:blip r:embed="rId4"/>
          <a:stretch>
            <a:fillRect/>
          </a:stretch>
        </p:blipFill>
        <p:spPr>
          <a:xfrm>
            <a:off x="5290599" y="946309"/>
            <a:ext cx="3400510" cy="2580817"/>
          </a:xfrm>
          <a:prstGeom prst="rect">
            <a:avLst/>
          </a:prstGeom>
        </p:spPr>
      </p:pic>
      <p:pic>
        <p:nvPicPr>
          <p:cNvPr id="7" name="Picture 6">
            <a:extLst>
              <a:ext uri="{FF2B5EF4-FFF2-40B4-BE49-F238E27FC236}">
                <a16:creationId xmlns="" xmlns:a16="http://schemas.microsoft.com/office/drawing/2014/main" id="{8D75AB3D-71F3-FA41-B060-52A63AFE6E65}"/>
              </a:ext>
            </a:extLst>
          </p:cNvPr>
          <p:cNvPicPr>
            <a:picLocks noChangeAspect="1"/>
          </p:cNvPicPr>
          <p:nvPr/>
        </p:nvPicPr>
        <p:blipFill>
          <a:blip r:embed="rId5"/>
          <a:stretch>
            <a:fillRect/>
          </a:stretch>
        </p:blipFill>
        <p:spPr>
          <a:xfrm>
            <a:off x="855946" y="4717168"/>
            <a:ext cx="3268552" cy="1902707"/>
          </a:xfrm>
          <a:prstGeom prst="rect">
            <a:avLst/>
          </a:prstGeom>
        </p:spPr>
      </p:pic>
      <p:sp>
        <p:nvSpPr>
          <p:cNvPr id="3" name="Slide Number Placeholder 2"/>
          <p:cNvSpPr>
            <a:spLocks noGrp="1"/>
          </p:cNvSpPr>
          <p:nvPr>
            <p:ph type="sldNum" sz="quarter" idx="12"/>
          </p:nvPr>
        </p:nvSpPr>
        <p:spPr/>
        <p:txBody>
          <a:bodyPr/>
          <a:lstStyle/>
          <a:p>
            <a:fld id="{EE8B6FDC-AF46-8943-8028-33C4E23152A2}" type="slidenum">
              <a:rPr lang="en-US" smtClean="0"/>
              <a:t>31</a:t>
            </a:fld>
            <a:endParaRPr lang="en-US"/>
          </a:p>
        </p:txBody>
      </p:sp>
    </p:spTree>
    <p:extLst>
      <p:ext uri="{BB962C8B-B14F-4D97-AF65-F5344CB8AC3E}">
        <p14:creationId xmlns:p14="http://schemas.microsoft.com/office/powerpoint/2010/main" val="40921261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69CFA9-F820-724E-B9B9-AE1CBF13984C}"/>
              </a:ext>
            </a:extLst>
          </p:cNvPr>
          <p:cNvSpPr>
            <a:spLocks noGrp="1"/>
          </p:cNvSpPr>
          <p:nvPr>
            <p:ph type="title"/>
          </p:nvPr>
        </p:nvSpPr>
        <p:spPr>
          <a:xfrm>
            <a:off x="628650" y="209886"/>
            <a:ext cx="7886700" cy="1325563"/>
          </a:xfrm>
        </p:spPr>
        <p:txBody>
          <a:bodyPr>
            <a:normAutofit/>
          </a:bodyPr>
          <a:lstStyle/>
          <a:p>
            <a:r>
              <a:rPr lang="en-US" sz="3200" b="1" dirty="0">
                <a:solidFill>
                  <a:srgbClr val="C00000"/>
                </a:solidFill>
                <a:latin typeface="+mn-lt"/>
              </a:rPr>
              <a:t>Question </a:t>
            </a:r>
            <a:r>
              <a:rPr lang="en-US" sz="3200" b="1" dirty="0" smtClean="0">
                <a:solidFill>
                  <a:srgbClr val="C00000"/>
                </a:solidFill>
                <a:latin typeface="+mn-lt"/>
              </a:rPr>
              <a:t>2: Hypotheses, 6 Step Analysis, and Statistical Results</a:t>
            </a:r>
            <a:endParaRPr lang="en-US" sz="3200" b="1" dirty="0">
              <a:solidFill>
                <a:srgbClr val="C00000"/>
              </a:solidFill>
              <a:latin typeface="+mn-lt"/>
            </a:endParaRPr>
          </a:p>
        </p:txBody>
      </p:sp>
      <p:pic>
        <p:nvPicPr>
          <p:cNvPr id="4" name="Picture 3">
            <a:extLst>
              <a:ext uri="{FF2B5EF4-FFF2-40B4-BE49-F238E27FC236}">
                <a16:creationId xmlns="" xmlns:a16="http://schemas.microsoft.com/office/drawing/2014/main" id="{EF87B763-97C5-0A4A-AFE1-89803FD3B102}"/>
              </a:ext>
            </a:extLst>
          </p:cNvPr>
          <p:cNvPicPr>
            <a:picLocks noChangeAspect="1"/>
          </p:cNvPicPr>
          <p:nvPr/>
        </p:nvPicPr>
        <p:blipFill>
          <a:blip r:embed="rId2"/>
          <a:stretch>
            <a:fillRect/>
          </a:stretch>
        </p:blipFill>
        <p:spPr>
          <a:xfrm>
            <a:off x="5095873" y="1522145"/>
            <a:ext cx="3727971" cy="3647872"/>
          </a:xfrm>
          <a:prstGeom prst="rect">
            <a:avLst/>
          </a:prstGeom>
          <a:ln>
            <a:solidFill>
              <a:schemeClr val="tx1"/>
            </a:solidFill>
          </a:ln>
        </p:spPr>
      </p:pic>
      <mc:AlternateContent xmlns:mc="http://schemas.openxmlformats.org/markup-compatibility/2006" xmlns:a14="http://schemas.microsoft.com/office/drawing/2010/main">
        <mc:Choice Requires="a14">
          <p:sp>
            <p:nvSpPr>
              <p:cNvPr id="5" name="Rectangle 4">
                <a:extLst>
                  <a:ext uri="{FF2B5EF4-FFF2-40B4-BE49-F238E27FC236}">
                    <a16:creationId xmlns="" xmlns:a16="http://schemas.microsoft.com/office/drawing/2014/main" id="{4A1CFF59-34DF-954A-896F-35451C187AFD}"/>
                  </a:ext>
                </a:extLst>
              </p:cNvPr>
              <p:cNvSpPr/>
              <p:nvPr/>
            </p:nvSpPr>
            <p:spPr>
              <a:xfrm>
                <a:off x="282102" y="1522145"/>
                <a:ext cx="4572000" cy="4250907"/>
              </a:xfrm>
              <a:prstGeom prst="rect">
                <a:avLst/>
              </a:prstGeom>
              <a:ln>
                <a:solidFill>
                  <a:schemeClr val="tx1"/>
                </a:solidFill>
              </a:ln>
            </p:spPr>
            <p:txBody>
              <a:bodyPr>
                <a:spAutoFit/>
              </a:bodyPr>
              <a:lstStyle/>
              <a:p>
                <a:pPr>
                  <a:spcBef>
                    <a:spcPts val="500"/>
                  </a:spcBef>
                  <a:spcAft>
                    <a:spcPts val="500"/>
                  </a:spcAft>
                </a:pPr>
                <a:r>
                  <a:rPr lang="en-US" sz="1100" b="1" dirty="0">
                    <a:latin typeface="Calibri" panose="020F0502020204030204" pitchFamily="34" charset="0"/>
                    <a:ea typeface="Times New Roman" panose="02020603050405020304" pitchFamily="18" charset="0"/>
                    <a:cs typeface="Times New Roman" panose="02020603050405020304" pitchFamily="18" charset="0"/>
                  </a:rPr>
                  <a:t>Step 1 - Hypotheses (1 point)</a:t>
                </a:r>
                <a:endParaRPr lang="en-US" sz="1100" b="1" dirty="0" smtClean="0">
                  <a:latin typeface="Calibri" panose="020F0502020204030204" pitchFamily="34" charset="0"/>
                  <a:ea typeface="Times New Roman" panose="02020603050405020304" pitchFamily="18" charset="0"/>
                  <a:cs typeface="Times New Roman" panose="02020603050405020304" pitchFamily="18" charset="0"/>
                </a:endParaRPr>
              </a:p>
              <a:p>
                <a:pPr>
                  <a:spcAft>
                    <a:spcPts val="500"/>
                  </a:spcAft>
                </a:pPr>
                <a14:m>
                  <m:oMathPara xmlns:m="http://schemas.openxmlformats.org/officeDocument/2006/math">
                    <m:oMathParaPr>
                      <m:jc m:val="left"/>
                    </m:oMathParaPr>
                    <m:oMath xmlns:m="http://schemas.openxmlformats.org/officeDocument/2006/math">
                      <m:sSub>
                        <m:sSubPr>
                          <m:ctrlPr>
                            <a:rPr lang="en-US" sz="1100" i="1">
                              <a:latin typeface="Cambria Math"/>
                              <a:ea typeface="Times New Roman" panose="02020603050405020304" pitchFamily="18" charset="0"/>
                              <a:cs typeface="Times New Roman" panose="02020603050405020304" pitchFamily="18" charset="0"/>
                            </a:rPr>
                          </m:ctrlPr>
                        </m:sSubPr>
                        <m:e>
                          <m:r>
                            <a:rPr lang="en-US" sz="1100" i="1">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100" i="1">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sz="11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100" i="1">
                              <a:latin typeface="Cambria Math"/>
                              <a:ea typeface="Times New Roman" panose="02020603050405020304" pitchFamily="18" charset="0"/>
                              <a:cs typeface="Times New Roman" panose="02020603050405020304" pitchFamily="18" charset="0"/>
                            </a:rPr>
                          </m:ctrlPr>
                        </m:sSubPr>
                        <m:e>
                          <m:r>
                            <a:rPr lang="en-US" sz="1100" i="1">
                              <a:latin typeface="Cambria Math" panose="02040503050406030204" pitchFamily="18" charset="0"/>
                              <a:ea typeface="Times New Roman" panose="02020603050405020304" pitchFamily="18" charset="0"/>
                              <a:cs typeface="Times New Roman" panose="02020603050405020304" pitchFamily="18" charset="0"/>
                            </a:rPr>
                            <m:t>𝜇</m:t>
                          </m:r>
                        </m:e>
                        <m:sub>
                          <m:r>
                            <a:rPr lang="en-US" sz="1100" i="1">
                              <a:latin typeface="Cambria Math" panose="02040503050406030204" pitchFamily="18" charset="0"/>
                              <a:ea typeface="Times New Roman" panose="02020603050405020304" pitchFamily="18" charset="0"/>
                              <a:cs typeface="Times New Roman" panose="02020603050405020304" pitchFamily="18" charset="0"/>
                            </a:rPr>
                            <m:t>12</m:t>
                          </m:r>
                          <m:r>
                            <a:rPr lang="en-US" sz="1100" i="1">
                              <a:latin typeface="Cambria Math" panose="02040503050406030204" pitchFamily="18" charset="0"/>
                              <a:ea typeface="Times New Roman" panose="02020603050405020304" pitchFamily="18" charset="0"/>
                              <a:cs typeface="Times New Roman" panose="02020603050405020304" pitchFamily="18" charset="0"/>
                            </a:rPr>
                            <m:t>𝑦𝑒𝑎𝑟𝑠</m:t>
                          </m:r>
                        </m:sub>
                      </m:sSub>
                      <m:r>
                        <a:rPr lang="en-US" sz="11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100" i="1">
                              <a:latin typeface="Cambria Math"/>
                              <a:ea typeface="Times New Roman" panose="02020603050405020304" pitchFamily="18" charset="0"/>
                              <a:cs typeface="Times New Roman" panose="02020603050405020304" pitchFamily="18" charset="0"/>
                            </a:rPr>
                          </m:ctrlPr>
                        </m:sSubPr>
                        <m:e>
                          <m:r>
                            <a:rPr lang="en-US" sz="1100" i="1">
                              <a:latin typeface="Cambria Math" panose="02040503050406030204" pitchFamily="18" charset="0"/>
                              <a:ea typeface="Times New Roman" panose="02020603050405020304" pitchFamily="18" charset="0"/>
                              <a:cs typeface="Times New Roman" panose="02020603050405020304" pitchFamily="18" charset="0"/>
                            </a:rPr>
                            <m:t>𝜇</m:t>
                          </m:r>
                        </m:e>
                        <m:sub>
                          <m:r>
                            <a:rPr lang="en-US" sz="1100" i="1">
                              <a:latin typeface="Cambria Math" panose="02040503050406030204" pitchFamily="18" charset="0"/>
                              <a:ea typeface="Times New Roman" panose="02020603050405020304" pitchFamily="18" charset="0"/>
                              <a:cs typeface="Times New Roman" panose="02020603050405020304" pitchFamily="18" charset="0"/>
                            </a:rPr>
                            <m:t>16</m:t>
                          </m:r>
                          <m:r>
                            <a:rPr lang="en-US" sz="1100" i="1">
                              <a:latin typeface="Cambria Math" panose="02040503050406030204" pitchFamily="18" charset="0"/>
                              <a:ea typeface="Times New Roman" panose="02020603050405020304" pitchFamily="18" charset="0"/>
                              <a:cs typeface="Times New Roman" panose="02020603050405020304" pitchFamily="18" charset="0"/>
                            </a:rPr>
                            <m:t>𝑦𝑒𝑎𝑟𝑠</m:t>
                          </m:r>
                        </m:sub>
                      </m:sSub>
                    </m:oMath>
                    <m:oMath xmlns:m="http://schemas.openxmlformats.org/officeDocument/2006/math">
                      <m:sSub>
                        <m:sSubPr>
                          <m:ctrlPr>
                            <a:rPr lang="en-US" sz="1100" i="1">
                              <a:latin typeface="Cambria Math"/>
                              <a:ea typeface="Times New Roman" panose="02020603050405020304" pitchFamily="18" charset="0"/>
                              <a:cs typeface="Times New Roman" panose="02020603050405020304" pitchFamily="18" charset="0"/>
                            </a:rPr>
                          </m:ctrlPr>
                        </m:sSubPr>
                        <m:e>
                          <m:r>
                            <a:rPr lang="en-US" sz="1100" i="1">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100" i="1">
                              <a:latin typeface="Cambria Math" panose="02040503050406030204" pitchFamily="18" charset="0"/>
                              <a:ea typeface="Times New Roman" panose="02020603050405020304" pitchFamily="18" charset="0"/>
                              <a:cs typeface="Times New Roman" panose="02020603050405020304" pitchFamily="18" charset="0"/>
                            </a:rPr>
                            <m:t>𝑎</m:t>
                          </m:r>
                        </m:sub>
                      </m:sSub>
                      <m:r>
                        <a:rPr lang="en-US" sz="11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100" i="1">
                              <a:latin typeface="Cambria Math"/>
                              <a:ea typeface="Times New Roman" panose="02020603050405020304" pitchFamily="18" charset="0"/>
                              <a:cs typeface="Times New Roman" panose="02020603050405020304" pitchFamily="18" charset="0"/>
                            </a:rPr>
                          </m:ctrlPr>
                        </m:sSubPr>
                        <m:e>
                          <m:r>
                            <a:rPr lang="en-US" sz="1100" i="1">
                              <a:latin typeface="Cambria Math" panose="02040503050406030204" pitchFamily="18" charset="0"/>
                              <a:ea typeface="Times New Roman" panose="02020603050405020304" pitchFamily="18" charset="0"/>
                              <a:cs typeface="Times New Roman" panose="02020603050405020304" pitchFamily="18" charset="0"/>
                            </a:rPr>
                            <m:t>𝜇</m:t>
                          </m:r>
                        </m:e>
                        <m:sub>
                          <m:r>
                            <a:rPr lang="en-US" sz="1100" i="1">
                              <a:latin typeface="Cambria Math" panose="02040503050406030204" pitchFamily="18" charset="0"/>
                              <a:ea typeface="Times New Roman" panose="02020603050405020304" pitchFamily="18" charset="0"/>
                              <a:cs typeface="Times New Roman" panose="02020603050405020304" pitchFamily="18" charset="0"/>
                            </a:rPr>
                            <m:t>12</m:t>
                          </m:r>
                          <m:r>
                            <a:rPr lang="en-US" sz="1100" i="1">
                              <a:latin typeface="Cambria Math" panose="02040503050406030204" pitchFamily="18" charset="0"/>
                              <a:ea typeface="Times New Roman" panose="02020603050405020304" pitchFamily="18" charset="0"/>
                              <a:cs typeface="Times New Roman" panose="02020603050405020304" pitchFamily="18" charset="0"/>
                            </a:rPr>
                            <m:t>𝑦𝑒𝑎𝑟𝑠</m:t>
                          </m:r>
                        </m:sub>
                      </m:sSub>
                      <m:r>
                        <a:rPr lang="en-US" sz="110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100" i="1">
                              <a:latin typeface="Cambria Math"/>
                              <a:ea typeface="Times New Roman" panose="02020603050405020304" pitchFamily="18" charset="0"/>
                              <a:cs typeface="Times New Roman" panose="02020603050405020304" pitchFamily="18" charset="0"/>
                            </a:rPr>
                          </m:ctrlPr>
                        </m:sSubPr>
                        <m:e>
                          <m:r>
                            <a:rPr lang="en-US" sz="1100" i="1">
                              <a:latin typeface="Cambria Math" panose="02040503050406030204" pitchFamily="18" charset="0"/>
                              <a:ea typeface="Times New Roman" panose="02020603050405020304" pitchFamily="18" charset="0"/>
                              <a:cs typeface="Times New Roman" panose="02020603050405020304" pitchFamily="18" charset="0"/>
                            </a:rPr>
                            <m:t>𝜇</m:t>
                          </m:r>
                        </m:e>
                        <m:sub>
                          <m:r>
                            <a:rPr lang="en-US" sz="1100" i="1">
                              <a:latin typeface="Cambria Math" panose="02040503050406030204" pitchFamily="18" charset="0"/>
                              <a:ea typeface="Times New Roman" panose="02020603050405020304" pitchFamily="18" charset="0"/>
                              <a:cs typeface="Times New Roman" panose="02020603050405020304" pitchFamily="18" charset="0"/>
                            </a:rPr>
                            <m:t>16</m:t>
                          </m:r>
                          <m:r>
                            <a:rPr lang="en-US" sz="1100" i="1">
                              <a:latin typeface="Cambria Math" panose="02040503050406030204" pitchFamily="18" charset="0"/>
                              <a:ea typeface="Times New Roman" panose="02020603050405020304" pitchFamily="18" charset="0"/>
                              <a:cs typeface="Times New Roman" panose="02020603050405020304" pitchFamily="18" charset="0"/>
                            </a:rPr>
                            <m:t>𝑦𝑒𝑎𝑟𝑠</m:t>
                          </m:r>
                        </m:sub>
                      </m:sSub>
                    </m:oMath>
                  </m:oMathPara>
                </a14:m>
                <a:endParaRPr lang="en-US" sz="1100" dirty="0">
                  <a:latin typeface="Calibri" panose="020F0502020204030204" pitchFamily="34" charset="0"/>
                  <a:ea typeface="Times New Roman" panose="02020603050405020304" pitchFamily="18" charset="0"/>
                  <a:cs typeface="Times New Roman" panose="02020603050405020304" pitchFamily="18" charset="0"/>
                </a:endParaRPr>
              </a:p>
              <a:p>
                <a:pPr>
                  <a:spcBef>
                    <a:spcPts val="500"/>
                  </a:spcBef>
                  <a:spcAft>
                    <a:spcPts val="500"/>
                  </a:spcAft>
                </a:pPr>
                <a:r>
                  <a:rPr lang="en-US" sz="1100" b="1" dirty="0">
                    <a:latin typeface="Calibri" panose="020F0502020204030204" pitchFamily="34" charset="0"/>
                    <a:ea typeface="Times New Roman" panose="02020603050405020304" pitchFamily="18" charset="0"/>
                    <a:cs typeface="Times New Roman" panose="02020603050405020304" pitchFamily="18" charset="0"/>
                  </a:rPr>
                  <a:t>Step 2 - Identification of Critical Value (1 point): </a:t>
                </a:r>
                <a14:m>
                  <m:oMath xmlns:m="http://schemas.openxmlformats.org/officeDocument/2006/math">
                    <m:r>
                      <a:rPr lang="en-US" sz="11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100" b="0" i="1" smtClean="0">
                        <a:latin typeface="Cambria Math" panose="02040503050406030204" pitchFamily="18" charset="0"/>
                        <a:ea typeface="Cambria Math" panose="02040503050406030204" pitchFamily="18" charset="0"/>
                        <a:cs typeface="Times New Roman" panose="02020603050405020304" pitchFamily="18" charset="0"/>
                      </a:rPr>
                      <m:t>1.96</m:t>
                    </m:r>
                  </m:oMath>
                </a14:m>
                <a:endParaRPr lang="en-US" sz="1100" b="0" dirty="0">
                  <a:latin typeface="Calibri" panose="020F0502020204030204" pitchFamily="34" charset="0"/>
                  <a:ea typeface="Cambria Math" panose="02040503050406030204" pitchFamily="18" charset="0"/>
                  <a:cs typeface="Times New Roman" panose="02020603050405020304" pitchFamily="18" charset="0"/>
                </a:endParaRPr>
              </a:p>
              <a:p>
                <a:r>
                  <a:rPr lang="en-US" sz="1100" b="1" dirty="0"/>
                  <a:t>Step 3 - Value of Test Statistic (1 points): </a:t>
                </a:r>
                <a14:m>
                  <m:oMath xmlns:m="http://schemas.openxmlformats.org/officeDocument/2006/math">
                    <m:r>
                      <a:rPr lang="en-US" sz="1100" i="1">
                        <a:latin typeface="Cambria Math" panose="02040503050406030204" pitchFamily="18" charset="0"/>
                      </a:rPr>
                      <m:t>𝑡</m:t>
                    </m:r>
                    <m:r>
                      <a:rPr lang="en-US" sz="1100" i="1">
                        <a:latin typeface="Cambria Math" panose="02040503050406030204" pitchFamily="18" charset="0"/>
                      </a:rPr>
                      <m:t>=−9.98</m:t>
                    </m:r>
                  </m:oMath>
                </a14:m>
                <a:endParaRPr lang="en-US" sz="1100" dirty="0"/>
              </a:p>
              <a:p>
                <a:r>
                  <a:rPr lang="en-US" sz="1100" b="1" dirty="0"/>
                  <a:t>Step 4 - Give p-value (1 points): </a:t>
                </a:r>
                <a14:m>
                  <m:oMath xmlns:m="http://schemas.openxmlformats.org/officeDocument/2006/math">
                    <m:r>
                      <a:rPr lang="en-US" sz="1100" i="1">
                        <a:latin typeface="Cambria Math" panose="02040503050406030204" pitchFamily="18" charset="0"/>
                      </a:rPr>
                      <m:t>𝑝</m:t>
                    </m:r>
                    <m:r>
                      <a:rPr lang="en-US" sz="1100" i="1">
                        <a:latin typeface="Cambria Math" panose="02040503050406030204" pitchFamily="18" charset="0"/>
                      </a:rPr>
                      <m:t>&lt;0.0001</m:t>
                    </m:r>
                  </m:oMath>
                </a14:m>
                <a:endParaRPr lang="en-US" sz="1100" dirty="0"/>
              </a:p>
              <a:p>
                <a:r>
                  <a:rPr lang="en-US" sz="1100" b="1" dirty="0"/>
                  <a:t>Step 5 - Decision (0 points): Reject </a:t>
                </a:r>
                <a14:m>
                  <m:oMath xmlns:m="http://schemas.openxmlformats.org/officeDocument/2006/math">
                    <m:sSub>
                      <m:sSubPr>
                        <m:ctrlPr>
                          <a:rPr lang="en-US" sz="1100" i="1">
                            <a:latin typeface="Cambria Math"/>
                          </a:rPr>
                        </m:ctrlPr>
                      </m:sSubPr>
                      <m:e>
                        <m:r>
                          <a:rPr lang="en-US" sz="1100" i="1">
                            <a:latin typeface="Cambria Math" panose="02040503050406030204" pitchFamily="18" charset="0"/>
                          </a:rPr>
                          <m:t>𝐻</m:t>
                        </m:r>
                      </m:e>
                      <m:sub>
                        <m:r>
                          <a:rPr lang="en-US" sz="1100" i="1">
                            <a:latin typeface="Cambria Math" panose="02040503050406030204" pitchFamily="18" charset="0"/>
                          </a:rPr>
                          <m:t>𝑜</m:t>
                        </m:r>
                      </m:sub>
                    </m:sSub>
                  </m:oMath>
                </a14:m>
                <a:endParaRPr lang="en-US" sz="1100" dirty="0"/>
              </a:p>
              <a:p>
                <a:pPr indent="-457200" algn="just"/>
                <a:r>
                  <a:rPr lang="en-US" sz="1100" b="1" dirty="0"/>
                  <a:t>Step 6 - Conclusion (1 point): There is overwhelming evidence at </a:t>
                </a:r>
                <a:r>
                  <a:rPr lang="en-US" sz="1100" b="1" dirty="0" smtClean="0"/>
                  <a:t>the </a:t>
                </a:r>
                <a14:m>
                  <m:oMath xmlns:m="http://schemas.openxmlformats.org/officeDocument/2006/math">
                    <m:r>
                      <a:rPr lang="en-US" sz="1100" i="1">
                        <a:latin typeface="Cambria Math" panose="02040503050406030204" pitchFamily="18" charset="0"/>
                      </a:rPr>
                      <m:t>𝛼</m:t>
                    </m:r>
                    <m:r>
                      <a:rPr lang="en-US" sz="1100" i="1">
                        <a:latin typeface="Cambria Math" panose="02040503050406030204" pitchFamily="18" charset="0"/>
                      </a:rPr>
                      <m:t>=0.05</m:t>
                    </m:r>
                  </m:oMath>
                </a14:m>
                <a:r>
                  <a:rPr lang="en-US" sz="1100" b="1" dirty="0"/>
                  <a:t> level of significance (</a:t>
                </a:r>
                <a14:m>
                  <m:oMath xmlns:m="http://schemas.openxmlformats.org/officeDocument/2006/math">
                    <m:r>
                      <a:rPr lang="en-US" sz="1100" i="1">
                        <a:latin typeface="Cambria Math" panose="02040503050406030204" pitchFamily="18" charset="0"/>
                      </a:rPr>
                      <m:t>𝑝</m:t>
                    </m:r>
                    <m:r>
                      <a:rPr lang="en-US" sz="1100" i="1">
                        <a:latin typeface="Cambria Math" panose="02040503050406030204" pitchFamily="18" charset="0"/>
                      </a:rPr>
                      <m:t>&lt;0.0001</m:t>
                    </m:r>
                  </m:oMath>
                </a14:m>
                <a:r>
                  <a:rPr lang="en-US" sz="1100" b="1" dirty="0"/>
                  <a:t>) that the mean income in 2005 for people with 16 years of education is larger than the incomes for those in the study that had only 12 years of education. A 95% confidence interval for this increase is </a:t>
                </a:r>
                <a14:m>
                  <m:oMath xmlns:m="http://schemas.openxmlformats.org/officeDocument/2006/math">
                    <m:r>
                      <a:rPr lang="en-US" sz="1100" i="1" dirty="0">
                        <a:latin typeface="Cambria Math" panose="02040503050406030204" pitchFamily="18" charset="0"/>
                      </a:rPr>
                      <m:t>(</m:t>
                    </m:r>
                    <m:r>
                      <a:rPr lang="en-US" sz="1100" b="0" i="1" smtClean="0">
                        <a:latin typeface="Cambria Math" panose="02040503050406030204" pitchFamily="18" charset="0"/>
                      </a:rPr>
                      <m:t>$26,610.40</m:t>
                    </m:r>
                    <m:r>
                      <a:rPr lang="en-US" sz="1100" i="1">
                        <a:latin typeface="Cambria Math" panose="02040503050406030204" pitchFamily="18" charset="0"/>
                      </a:rPr>
                      <m:t>,</m:t>
                    </m:r>
                    <m:r>
                      <a:rPr lang="en-US" sz="1100" b="0" i="1" smtClean="0">
                        <a:latin typeface="Cambria Math" panose="02040503050406030204" pitchFamily="18" charset="0"/>
                      </a:rPr>
                      <m:t>  $39,653.80)</m:t>
                    </m:r>
                  </m:oMath>
                </a14:m>
                <a:r>
                  <a:rPr lang="en-US" sz="1100" b="1" dirty="0"/>
                  <a:t>.</a:t>
                </a:r>
                <a:endParaRPr lang="en-US" sz="1100" dirty="0"/>
              </a:p>
              <a:p>
                <a:endParaRPr lang="en-US" sz="1100" b="1" dirty="0"/>
              </a:p>
              <a:p>
                <a:r>
                  <a:rPr lang="en-US" sz="1100" b="1" dirty="0" smtClean="0"/>
                  <a:t>SAS code:</a:t>
                </a:r>
                <a:endParaRPr lang="en-US" sz="1100" dirty="0"/>
              </a:p>
              <a:p>
                <a:r>
                  <a:rPr lang="en-US" sz="1100" dirty="0" smtClean="0"/>
                  <a:t>proc </a:t>
                </a:r>
                <a:r>
                  <a:rPr lang="en-US" sz="1100" dirty="0" err="1"/>
                  <a:t>ttest</a:t>
                </a:r>
                <a:r>
                  <a:rPr lang="en-US" sz="1100" dirty="0"/>
                  <a:t> data = education;</a:t>
                </a:r>
              </a:p>
              <a:p>
                <a:r>
                  <a:rPr lang="en-US" sz="1100" dirty="0"/>
                  <a:t>class educ;</a:t>
                </a:r>
              </a:p>
              <a:p>
                <a:r>
                  <a:rPr lang="en-US" sz="1100" dirty="0"/>
                  <a:t>var income2005;</a:t>
                </a:r>
              </a:p>
              <a:p>
                <a:r>
                  <a:rPr lang="en-US" sz="1100" dirty="0"/>
                  <a:t>run</a:t>
                </a:r>
                <a:r>
                  <a:rPr lang="en-US" sz="1100" dirty="0" smtClean="0"/>
                  <a:t>;</a:t>
                </a:r>
                <a:endParaRPr lang="en-US" sz="1100" dirty="0" smtClean="0">
                  <a:latin typeface="Calibri" panose="020F0502020204030204" pitchFamily="34" charset="0"/>
                  <a:ea typeface="Times New Roman" panose="02020603050405020304" pitchFamily="18" charset="0"/>
                  <a:cs typeface="Times New Roman" panose="02020603050405020304" pitchFamily="18" charset="0"/>
                </a:endParaRPr>
              </a:p>
              <a:p>
                <a:pPr>
                  <a:spcBef>
                    <a:spcPts val="500"/>
                  </a:spcBef>
                  <a:spcAft>
                    <a:spcPts val="500"/>
                  </a:spcAft>
                </a:pPr>
                <a:endParaRPr lang="en-US" sz="1100" dirty="0">
                  <a:latin typeface="Calibri" panose="020F0502020204030204" pitchFamily="34" charset="0"/>
                  <a:ea typeface="Times New Roman" panose="02020603050405020304" pitchFamily="18" charset="0"/>
                  <a:cs typeface="Times New Roman" panose="02020603050405020304" pitchFamily="18" charset="0"/>
                </a:endParaRPr>
              </a:p>
              <a:p>
                <a:pPr>
                  <a:spcBef>
                    <a:spcPts val="500"/>
                  </a:spcBef>
                  <a:spcAft>
                    <a:spcPts val="500"/>
                  </a:spcAft>
                </a:pPr>
                <a:endParaRPr lang="en-US" sz="1100" dirty="0" smtClean="0">
                  <a:latin typeface="Calibri" panose="020F0502020204030204" pitchFamily="34" charset="0"/>
                  <a:ea typeface="Times New Roman" panose="02020603050405020304" pitchFamily="18" charset="0"/>
                  <a:cs typeface="Times New Roman" panose="02020603050405020304" pitchFamily="18" charset="0"/>
                </a:endParaRPr>
              </a:p>
              <a:p>
                <a:pPr>
                  <a:spcBef>
                    <a:spcPts val="500"/>
                  </a:spcBef>
                  <a:spcAft>
                    <a:spcPts val="500"/>
                  </a:spcAft>
                </a:pPr>
                <a:endParaRPr lang="en-US" sz="1100"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5" name="Rectangle 4">
                <a:extLst>
                  <a:ext uri="{FF2B5EF4-FFF2-40B4-BE49-F238E27FC236}">
                    <a16:creationId xmlns="" xmlns:a16="http://schemas.microsoft.com/office/drawing/2014/main" xmlns:a14="http://schemas.microsoft.com/office/drawing/2010/main" id="{4A1CFF59-34DF-954A-896F-35451C187AFD}"/>
                  </a:ext>
                </a:extLst>
              </p:cNvPr>
              <p:cNvSpPr>
                <a:spLocks noRot="1" noChangeAspect="1" noMove="1" noResize="1" noEditPoints="1" noAdjustHandles="1" noChangeArrowheads="1" noChangeShapeType="1" noTextEdit="1"/>
              </p:cNvSpPr>
              <p:nvPr/>
            </p:nvSpPr>
            <p:spPr>
              <a:xfrm>
                <a:off x="282102" y="1522145"/>
                <a:ext cx="4572000" cy="4250907"/>
              </a:xfrm>
              <a:prstGeom prst="rect">
                <a:avLst/>
              </a:prstGeom>
              <a:blipFill rotWithShape="1">
                <a:blip r:embed="rId3"/>
                <a:stretch>
                  <a:fillRect/>
                </a:stretch>
              </a:blipFill>
              <a:ln>
                <a:solidFill>
                  <a:schemeClr val="tx1"/>
                </a:solidFill>
              </a:ln>
            </p:spPr>
            <p:txBody>
              <a:bodyPr/>
              <a:lstStyle/>
              <a:p>
                <a:r>
                  <a:rPr lang="en-US">
                    <a:noFill/>
                  </a:rPr>
                  <a:t> </a:t>
                </a:r>
              </a:p>
            </p:txBody>
          </p:sp>
        </mc:Fallback>
      </mc:AlternateContent>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791" y="5007684"/>
            <a:ext cx="4271801"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EE8B6FDC-AF46-8943-8028-33C4E23152A2}" type="slidenum">
              <a:rPr lang="en-US" smtClean="0"/>
              <a:t>32</a:t>
            </a:fld>
            <a:endParaRPr lang="en-US"/>
          </a:p>
        </p:txBody>
      </p:sp>
    </p:spTree>
    <p:extLst>
      <p:ext uri="{BB962C8B-B14F-4D97-AF65-F5344CB8AC3E}">
        <p14:creationId xmlns:p14="http://schemas.microsoft.com/office/powerpoint/2010/main" val="32182427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3A82AD-DB53-8943-906B-2D3DE4475830}"/>
              </a:ext>
            </a:extLst>
          </p:cNvPr>
          <p:cNvSpPr>
            <a:spLocks noGrp="1"/>
          </p:cNvSpPr>
          <p:nvPr>
            <p:ph type="title"/>
          </p:nvPr>
        </p:nvSpPr>
        <p:spPr/>
        <p:txBody>
          <a:bodyPr/>
          <a:lstStyle/>
          <a:p>
            <a:r>
              <a:rPr lang="en-US" b="1" dirty="0">
                <a:solidFill>
                  <a:srgbClr val="C00000"/>
                </a:solidFill>
              </a:rPr>
              <a:t>Question </a:t>
            </a:r>
            <a:r>
              <a:rPr lang="en-US" b="1" dirty="0" smtClean="0">
                <a:solidFill>
                  <a:srgbClr val="C00000"/>
                </a:solidFill>
              </a:rPr>
              <a:t>2: Scope of Inference</a:t>
            </a:r>
            <a:endParaRPr lang="en-US" b="1" dirty="0">
              <a:solidFill>
                <a:srgbClr val="C00000"/>
              </a:solidFill>
            </a:endParaRPr>
          </a:p>
        </p:txBody>
      </p:sp>
      <p:pic>
        <p:nvPicPr>
          <p:cNvPr id="3" name="Picture 2">
            <a:extLst>
              <a:ext uri="{FF2B5EF4-FFF2-40B4-BE49-F238E27FC236}">
                <a16:creationId xmlns="" xmlns:a16="http://schemas.microsoft.com/office/drawing/2014/main" id="{B2AB54E8-0E87-B548-9B1E-19B657AE2F80}"/>
              </a:ext>
            </a:extLst>
          </p:cNvPr>
          <p:cNvPicPr>
            <a:picLocks noChangeAspect="1"/>
          </p:cNvPicPr>
          <p:nvPr/>
        </p:nvPicPr>
        <p:blipFill>
          <a:blip r:embed="rId2"/>
          <a:stretch>
            <a:fillRect/>
          </a:stretch>
        </p:blipFill>
        <p:spPr>
          <a:xfrm>
            <a:off x="283521" y="2095975"/>
            <a:ext cx="8374704" cy="2855404"/>
          </a:xfrm>
          <a:prstGeom prst="rect">
            <a:avLst/>
          </a:prstGeom>
        </p:spPr>
      </p:pic>
      <p:sp>
        <p:nvSpPr>
          <p:cNvPr id="4" name="Rectangle 3"/>
          <p:cNvSpPr/>
          <p:nvPr/>
        </p:nvSpPr>
        <p:spPr>
          <a:xfrm>
            <a:off x="283521" y="1885950"/>
            <a:ext cx="1790700" cy="628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EE8B6FDC-AF46-8943-8028-33C4E23152A2}" type="slidenum">
              <a:rPr lang="en-US" smtClean="0"/>
              <a:t>33</a:t>
            </a:fld>
            <a:endParaRPr lang="en-US"/>
          </a:p>
        </p:txBody>
      </p:sp>
    </p:spTree>
    <p:extLst>
      <p:ext uri="{BB962C8B-B14F-4D97-AF65-F5344CB8AC3E}">
        <p14:creationId xmlns:p14="http://schemas.microsoft.com/office/powerpoint/2010/main" val="16040056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CCED6E-965F-CE4C-8271-3899CDB0F9C3}"/>
              </a:ext>
            </a:extLst>
          </p:cNvPr>
          <p:cNvSpPr>
            <a:spLocks noGrp="1"/>
          </p:cNvSpPr>
          <p:nvPr>
            <p:ph type="title"/>
          </p:nvPr>
        </p:nvSpPr>
        <p:spPr/>
        <p:txBody>
          <a:bodyPr/>
          <a:lstStyle/>
          <a:p>
            <a:r>
              <a:rPr lang="en-US" b="1" dirty="0">
                <a:solidFill>
                  <a:srgbClr val="C00000"/>
                </a:solidFill>
              </a:rPr>
              <a:t>Question </a:t>
            </a:r>
            <a:r>
              <a:rPr lang="en-US" b="1" dirty="0" smtClean="0">
                <a:solidFill>
                  <a:srgbClr val="C00000"/>
                </a:solidFill>
              </a:rPr>
              <a:t>2: R-code</a:t>
            </a:r>
            <a:endParaRPr lang="en-US" b="1" dirty="0">
              <a:solidFill>
                <a:srgbClr val="C00000"/>
              </a:solidFill>
            </a:endParaRPr>
          </a:p>
        </p:txBody>
      </p:sp>
      <p:pic>
        <p:nvPicPr>
          <p:cNvPr id="4" name="Picture 3">
            <a:extLst>
              <a:ext uri="{FF2B5EF4-FFF2-40B4-BE49-F238E27FC236}">
                <a16:creationId xmlns="" xmlns:a16="http://schemas.microsoft.com/office/drawing/2014/main" id="{6E6F5D43-71D9-8A49-840B-982A99832568}"/>
              </a:ext>
            </a:extLst>
          </p:cNvPr>
          <p:cNvPicPr>
            <a:picLocks noChangeAspect="1"/>
          </p:cNvPicPr>
          <p:nvPr/>
        </p:nvPicPr>
        <p:blipFill>
          <a:blip r:embed="rId2"/>
          <a:stretch>
            <a:fillRect/>
          </a:stretch>
        </p:blipFill>
        <p:spPr>
          <a:xfrm>
            <a:off x="2157712" y="1690689"/>
            <a:ext cx="5036835" cy="2079725"/>
          </a:xfrm>
          <a:prstGeom prst="rect">
            <a:avLst/>
          </a:prstGeom>
        </p:spPr>
      </p:pic>
      <p:pic>
        <p:nvPicPr>
          <p:cNvPr id="5" name="Picture 4">
            <a:extLst>
              <a:ext uri="{FF2B5EF4-FFF2-40B4-BE49-F238E27FC236}">
                <a16:creationId xmlns="" xmlns:a16="http://schemas.microsoft.com/office/drawing/2014/main" id="{3658E557-B062-1245-AA2D-2E00E3EB5BC9}"/>
              </a:ext>
            </a:extLst>
          </p:cNvPr>
          <p:cNvPicPr>
            <a:picLocks noChangeAspect="1"/>
          </p:cNvPicPr>
          <p:nvPr/>
        </p:nvPicPr>
        <p:blipFill>
          <a:blip r:embed="rId3"/>
          <a:stretch>
            <a:fillRect/>
          </a:stretch>
        </p:blipFill>
        <p:spPr>
          <a:xfrm>
            <a:off x="2282325" y="3618689"/>
            <a:ext cx="4579349" cy="3030630"/>
          </a:xfrm>
          <a:prstGeom prst="rect">
            <a:avLst/>
          </a:prstGeom>
        </p:spPr>
      </p:pic>
      <p:sp>
        <p:nvSpPr>
          <p:cNvPr id="3" name="Slide Number Placeholder 2"/>
          <p:cNvSpPr>
            <a:spLocks noGrp="1"/>
          </p:cNvSpPr>
          <p:nvPr>
            <p:ph type="sldNum" sz="quarter" idx="12"/>
          </p:nvPr>
        </p:nvSpPr>
        <p:spPr/>
        <p:txBody>
          <a:bodyPr/>
          <a:lstStyle/>
          <a:p>
            <a:fld id="{EE8B6FDC-AF46-8943-8028-33C4E23152A2}" type="slidenum">
              <a:rPr lang="en-US" smtClean="0"/>
              <a:t>34</a:t>
            </a:fld>
            <a:endParaRPr lang="en-US"/>
          </a:p>
        </p:txBody>
      </p:sp>
    </p:spTree>
    <p:extLst>
      <p:ext uri="{BB962C8B-B14F-4D97-AF65-F5344CB8AC3E}">
        <p14:creationId xmlns:p14="http://schemas.microsoft.com/office/powerpoint/2010/main" val="244306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360EDB-F59A-6E4A-8A38-1ABF3E792C8C}"/>
              </a:ext>
            </a:extLst>
          </p:cNvPr>
          <p:cNvSpPr>
            <a:spLocks noGrp="1"/>
          </p:cNvSpPr>
          <p:nvPr>
            <p:ph type="title"/>
          </p:nvPr>
        </p:nvSpPr>
        <p:spPr>
          <a:xfrm>
            <a:off x="628650" y="874712"/>
            <a:ext cx="7886700" cy="1325563"/>
          </a:xfrm>
        </p:spPr>
        <p:txBody>
          <a:bodyPr/>
          <a:lstStyle/>
          <a:p>
            <a:r>
              <a:rPr lang="en-US" b="1" dirty="0">
                <a:solidFill>
                  <a:srgbClr val="C00000"/>
                </a:solidFill>
              </a:rPr>
              <a:t>Question </a:t>
            </a:r>
            <a:r>
              <a:rPr lang="en-US" b="1" dirty="0" smtClean="0">
                <a:solidFill>
                  <a:srgbClr val="C00000"/>
                </a:solidFill>
              </a:rPr>
              <a:t>2:  Log transform?</a:t>
            </a:r>
            <a:endParaRPr lang="en-US" b="1" dirty="0">
              <a:solidFill>
                <a:srgbClr val="C00000"/>
              </a:solidFill>
            </a:endParaRPr>
          </a:p>
        </p:txBody>
      </p:sp>
      <p:pic>
        <p:nvPicPr>
          <p:cNvPr id="4" name="Picture 3">
            <a:extLst>
              <a:ext uri="{FF2B5EF4-FFF2-40B4-BE49-F238E27FC236}">
                <a16:creationId xmlns="" xmlns:a16="http://schemas.microsoft.com/office/drawing/2014/main" id="{DF1228E8-2619-E54D-8A34-CA5DBB099438}"/>
              </a:ext>
            </a:extLst>
          </p:cNvPr>
          <p:cNvPicPr>
            <a:picLocks noChangeAspect="1"/>
          </p:cNvPicPr>
          <p:nvPr/>
        </p:nvPicPr>
        <p:blipFill>
          <a:blip r:embed="rId2"/>
          <a:stretch>
            <a:fillRect/>
          </a:stretch>
        </p:blipFill>
        <p:spPr>
          <a:xfrm>
            <a:off x="498918" y="2480553"/>
            <a:ext cx="8146164" cy="2582930"/>
          </a:xfrm>
          <a:prstGeom prst="rect">
            <a:avLst/>
          </a:prstGeom>
        </p:spPr>
      </p:pic>
      <p:sp>
        <p:nvSpPr>
          <p:cNvPr id="5" name="Rectangle 4"/>
          <p:cNvSpPr/>
          <p:nvPr/>
        </p:nvSpPr>
        <p:spPr>
          <a:xfrm>
            <a:off x="628650" y="2200275"/>
            <a:ext cx="1790700" cy="628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EE8B6FDC-AF46-8943-8028-33C4E23152A2}" type="slidenum">
              <a:rPr lang="en-US" smtClean="0"/>
              <a:t>35</a:t>
            </a:fld>
            <a:endParaRPr lang="en-US"/>
          </a:p>
        </p:txBody>
      </p:sp>
    </p:spTree>
    <p:extLst>
      <p:ext uri="{BB962C8B-B14F-4D97-AF65-F5344CB8AC3E}">
        <p14:creationId xmlns:p14="http://schemas.microsoft.com/office/powerpoint/2010/main" val="35587513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u="sng" dirty="0"/>
              <a:t>Rank Sum </a:t>
            </a:r>
            <a:r>
              <a:rPr lang="en-US" sz="3200" b="1" u="sng" dirty="0" smtClean="0"/>
              <a:t>Test</a:t>
            </a:r>
            <a:r>
              <a:rPr lang="en-US" sz="3200" b="1" dirty="0" smtClean="0"/>
              <a:t/>
            </a:r>
            <a:br>
              <a:rPr lang="en-US" sz="3200" b="1" dirty="0" smtClean="0"/>
            </a:br>
            <a:r>
              <a:rPr lang="en-US" sz="3200" b="1" dirty="0" smtClean="0"/>
              <a:t> </a:t>
            </a:r>
            <a:r>
              <a:rPr lang="en-US" sz="3200" b="1" dirty="0"/>
              <a:t>Advantages</a:t>
            </a:r>
          </a:p>
        </p:txBody>
      </p:sp>
      <p:sp>
        <p:nvSpPr>
          <p:cNvPr id="3" name="Content Placeholder 2"/>
          <p:cNvSpPr>
            <a:spLocks noGrp="1"/>
          </p:cNvSpPr>
          <p:nvPr>
            <p:ph idx="1"/>
          </p:nvPr>
        </p:nvSpPr>
        <p:spPr>
          <a:xfrm>
            <a:off x="356275" y="1649862"/>
            <a:ext cx="7886700" cy="4351338"/>
          </a:xfrm>
        </p:spPr>
        <p:txBody>
          <a:bodyPr>
            <a:normAutofit fontScale="92500"/>
          </a:bodyPr>
          <a:lstStyle/>
          <a:p>
            <a:pPr>
              <a:buFont typeface="Arial" charset="0"/>
              <a:buChar char="•"/>
            </a:pPr>
            <a:r>
              <a:rPr lang="en-US" dirty="0"/>
              <a:t> No distributional assumptions</a:t>
            </a:r>
          </a:p>
          <a:p>
            <a:pPr>
              <a:buFont typeface="Arial" charset="0"/>
              <a:buChar char="•"/>
            </a:pPr>
            <a:r>
              <a:rPr lang="en-US" dirty="0"/>
              <a:t> Resistant to outliers</a:t>
            </a:r>
          </a:p>
          <a:p>
            <a:pPr>
              <a:buFont typeface="Arial" charset="0"/>
              <a:buChar char="•"/>
            </a:pPr>
            <a:r>
              <a:rPr lang="en-US" dirty="0"/>
              <a:t>Performs nearly as well as the t-test when the two populations are normal and considerably better when there are extreme outliers</a:t>
            </a:r>
          </a:p>
          <a:p>
            <a:pPr>
              <a:buFont typeface="Arial" charset="0"/>
              <a:buChar char="•"/>
            </a:pPr>
            <a:r>
              <a:rPr lang="en-US" dirty="0"/>
              <a:t>Works well with </a:t>
            </a:r>
            <a:r>
              <a:rPr lang="en-US" b="1" u="sng" cap="small" dirty="0">
                <a:solidFill>
                  <a:srgbClr val="FF0000"/>
                </a:solidFill>
              </a:rPr>
              <a:t>ordinal</a:t>
            </a:r>
            <a:r>
              <a:rPr lang="en-US" dirty="0"/>
              <a:t> (as opposed to interval data)</a:t>
            </a:r>
          </a:p>
          <a:p>
            <a:pPr>
              <a:buFont typeface="Arial" charset="0"/>
              <a:buChar char="•"/>
            </a:pPr>
            <a:r>
              <a:rPr lang="en-US" dirty="0"/>
              <a:t>Works with censored values</a:t>
            </a:r>
          </a:p>
          <a:p>
            <a:pPr>
              <a:buFont typeface="Arial" charset="0"/>
              <a:buChar char="•"/>
            </a:pPr>
            <a:r>
              <a:rPr lang="en-US" dirty="0" smtClean="0"/>
              <a:t>It </a:t>
            </a:r>
            <a:r>
              <a:rPr lang="en-US" dirty="0"/>
              <a:t>still requires some assumptions:</a:t>
            </a:r>
          </a:p>
          <a:p>
            <a:pPr marL="562356" lvl="1" indent="-342900">
              <a:buFont typeface="+mj-lt"/>
              <a:buAutoNum type="arabicPeriod"/>
            </a:pPr>
            <a:r>
              <a:rPr lang="en-US" dirty="0"/>
              <a:t>All observations are independent</a:t>
            </a:r>
          </a:p>
          <a:p>
            <a:pPr marL="562356" lvl="1" indent="-342900">
              <a:buFont typeface="+mj-lt"/>
              <a:buAutoNum type="arabicPeriod"/>
            </a:pPr>
            <a:r>
              <a:rPr lang="en-US" dirty="0"/>
              <a:t>The </a:t>
            </a:r>
            <a:r>
              <a:rPr lang="en-US" i="1" dirty="0"/>
              <a:t>Y </a:t>
            </a:r>
            <a:r>
              <a:rPr lang="en-US" dirty="0"/>
              <a:t>values are ordinal</a:t>
            </a:r>
            <a:endParaRPr lang="en-US" i="1" dirty="0"/>
          </a:p>
          <a:p>
            <a:pPr>
              <a:buFont typeface="Arial" charset="0"/>
              <a:buChar char="•"/>
            </a:pPr>
            <a:endParaRPr lang="en-US" dirty="0"/>
          </a:p>
        </p:txBody>
      </p:sp>
      <p:sp>
        <p:nvSpPr>
          <p:cNvPr id="4" name="Slide Number Placeholder 3"/>
          <p:cNvSpPr>
            <a:spLocks noGrp="1"/>
          </p:cNvSpPr>
          <p:nvPr>
            <p:ph type="sldNum" sz="quarter" idx="12"/>
          </p:nvPr>
        </p:nvSpPr>
        <p:spPr/>
        <p:txBody>
          <a:bodyPr/>
          <a:lstStyle/>
          <a:p>
            <a:fld id="{EE8B6FDC-AF46-8943-8028-33C4E23152A2}" type="slidenum">
              <a:rPr lang="en-US" smtClean="0"/>
              <a:t>4</a:t>
            </a:fld>
            <a:endParaRPr lang="en-US"/>
          </a:p>
        </p:txBody>
      </p:sp>
    </p:spTree>
    <p:extLst>
      <p:ext uri="{BB962C8B-B14F-4D97-AF65-F5344CB8AC3E}">
        <p14:creationId xmlns:p14="http://schemas.microsoft.com/office/powerpoint/2010/main" val="4650549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442" y="705785"/>
            <a:ext cx="7886700" cy="1325563"/>
          </a:xfrm>
        </p:spPr>
        <p:txBody>
          <a:bodyPr>
            <a:normAutofit fontScale="90000"/>
          </a:bodyPr>
          <a:lstStyle/>
          <a:p>
            <a:r>
              <a:rPr lang="en-US" b="1" dirty="0">
                <a:latin typeface="+mn-lt"/>
              </a:rPr>
              <a:t>The Sampling Distribution of </a:t>
            </a:r>
            <a:r>
              <a:rPr lang="en-US" b="1" dirty="0">
                <a:solidFill>
                  <a:prstClr val="black">
                    <a:lumMod val="75000"/>
                    <a:lumOff val="25000"/>
                  </a:prstClr>
                </a:solidFill>
                <a:latin typeface="+mn-lt"/>
              </a:rPr>
              <a:t>The Rank Sum </a:t>
            </a:r>
            <a:r>
              <a:rPr lang="en-US" b="1" dirty="0" smtClean="0">
                <a:solidFill>
                  <a:prstClr val="black">
                    <a:lumMod val="75000"/>
                    <a:lumOff val="25000"/>
                  </a:prstClr>
                </a:solidFill>
                <a:latin typeface="+mn-lt"/>
              </a:rPr>
              <a:t>Statistic </a:t>
            </a:r>
            <a:r>
              <a:rPr lang="en-US" b="1" dirty="0">
                <a:solidFill>
                  <a:prstClr val="black">
                    <a:lumMod val="75000"/>
                    <a:lumOff val="25000"/>
                  </a:prstClr>
                </a:solidFill>
                <a:latin typeface="+mn-lt"/>
              </a:rPr>
              <a:t/>
            </a:r>
            <a:br>
              <a:rPr lang="en-US" b="1" dirty="0">
                <a:solidFill>
                  <a:prstClr val="black">
                    <a:lumMod val="75000"/>
                    <a:lumOff val="25000"/>
                  </a:prstClr>
                </a:solidFill>
                <a:latin typeface="+mn-lt"/>
              </a:rPr>
            </a:br>
            <a:r>
              <a:rPr lang="en-US" dirty="0" smtClean="0"/>
              <a:t> </a:t>
            </a:r>
            <a:endParaRPr lang="en-US" dirty="0"/>
          </a:p>
        </p:txBody>
      </p:sp>
      <p:grpSp>
        <p:nvGrpSpPr>
          <p:cNvPr id="7" name="Group 6"/>
          <p:cNvGrpSpPr/>
          <p:nvPr/>
        </p:nvGrpSpPr>
        <p:grpSpPr>
          <a:xfrm>
            <a:off x="1994630" y="1452828"/>
            <a:ext cx="5488031" cy="3419193"/>
            <a:chOff x="2843530" y="3400213"/>
            <a:chExt cx="6402070" cy="2294996"/>
          </a:xfrm>
        </p:grpSpPr>
        <p:pic>
          <p:nvPicPr>
            <p:cNvPr id="5" name="Picture 4"/>
            <p:cNvPicPr>
              <a:picLocks noChangeAspect="1"/>
            </p:cNvPicPr>
            <p:nvPr/>
          </p:nvPicPr>
          <p:blipFill>
            <a:blip r:embed="rId2"/>
            <a:stretch>
              <a:fillRect/>
            </a:stretch>
          </p:blipFill>
          <p:spPr>
            <a:xfrm>
              <a:off x="2843530" y="3628284"/>
              <a:ext cx="6057900" cy="2066925"/>
            </a:xfrm>
            <a:prstGeom prst="rect">
              <a:avLst/>
            </a:prstGeom>
          </p:spPr>
        </p:pic>
        <p:sp>
          <p:nvSpPr>
            <p:cNvPr id="6" name="Rectangle 5"/>
            <p:cNvSpPr/>
            <p:nvPr/>
          </p:nvSpPr>
          <p:spPr>
            <a:xfrm>
              <a:off x="8216053" y="3400213"/>
              <a:ext cx="1029547" cy="1334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white"/>
                </a:solidFill>
              </a:endParaRPr>
            </a:p>
          </p:txBody>
        </p:sp>
      </p:grpSp>
      <p:sp>
        <p:nvSpPr>
          <p:cNvPr id="3" name="TextBox 2">
            <a:extLst>
              <a:ext uri="{FF2B5EF4-FFF2-40B4-BE49-F238E27FC236}">
                <a16:creationId xmlns:a16="http://schemas.microsoft.com/office/drawing/2014/main" xmlns="" id="{FA2B206F-BCF7-4C42-9927-201AAE7F6169}"/>
              </a:ext>
            </a:extLst>
          </p:cNvPr>
          <p:cNvSpPr txBox="1"/>
          <p:nvPr/>
        </p:nvSpPr>
        <p:spPr>
          <a:xfrm>
            <a:off x="1261540" y="5143236"/>
            <a:ext cx="6659178" cy="830997"/>
          </a:xfrm>
          <a:prstGeom prst="rect">
            <a:avLst/>
          </a:prstGeom>
          <a:noFill/>
        </p:spPr>
        <p:txBody>
          <a:bodyPr wrap="square" rtlCol="0">
            <a:spAutoFit/>
          </a:bodyPr>
          <a:lstStyle/>
          <a:p>
            <a:r>
              <a:rPr lang="en-US" sz="2400" dirty="0"/>
              <a:t>Rank Sum test statistic (sum of ranks of one group) is approximately normally </a:t>
            </a:r>
            <a:r>
              <a:rPr lang="en-US" sz="2400" dirty="0" smtClean="0"/>
              <a:t>distributed.</a:t>
            </a:r>
            <a:endParaRPr lang="en-US" sz="2400" dirty="0"/>
          </a:p>
        </p:txBody>
      </p:sp>
      <p:sp>
        <p:nvSpPr>
          <p:cNvPr id="4" name="Slide Number Placeholder 3"/>
          <p:cNvSpPr>
            <a:spLocks noGrp="1"/>
          </p:cNvSpPr>
          <p:nvPr>
            <p:ph type="sldNum" sz="quarter" idx="12"/>
          </p:nvPr>
        </p:nvSpPr>
        <p:spPr/>
        <p:txBody>
          <a:bodyPr/>
          <a:lstStyle/>
          <a:p>
            <a:fld id="{EE8B6FDC-AF46-8943-8028-33C4E23152A2}" type="slidenum">
              <a:rPr lang="en-US" smtClean="0"/>
              <a:t>5</a:t>
            </a:fld>
            <a:endParaRPr lang="en-US"/>
          </a:p>
        </p:txBody>
      </p:sp>
    </p:spTree>
    <p:extLst>
      <p:ext uri="{BB962C8B-B14F-4D97-AF65-F5344CB8AC3E}">
        <p14:creationId xmlns:p14="http://schemas.microsoft.com/office/powerpoint/2010/main" val="228749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Rank-Sum Test: Normal Approximation</a:t>
            </a:r>
          </a:p>
        </p:txBody>
      </p:sp>
      <p:pic>
        <p:nvPicPr>
          <p:cNvPr id="4" name="Picture 3"/>
          <p:cNvPicPr>
            <a:picLocks noChangeAspect="1"/>
          </p:cNvPicPr>
          <p:nvPr/>
        </p:nvPicPr>
        <p:blipFill>
          <a:blip r:embed="rId2"/>
          <a:stretch>
            <a:fillRect/>
          </a:stretch>
        </p:blipFill>
        <p:spPr>
          <a:xfrm>
            <a:off x="770206" y="2235544"/>
            <a:ext cx="6846291" cy="3366283"/>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7297520" y="3201269"/>
                <a:ext cx="1700560" cy="533544"/>
              </a:xfrm>
              <a:prstGeom prst="rect">
                <a:avLst/>
              </a:prstGeom>
              <a:noFill/>
              <a:ln>
                <a:solidFill>
                  <a:schemeClr val="accent1"/>
                </a:solidFill>
              </a:ln>
            </p:spPr>
            <p:txBody>
              <a:bodyPr wrap="square" rtlCol="0">
                <a:spAutoFit/>
              </a:bodyPr>
              <a:lstStyle/>
              <a:p>
                <a:r>
                  <a:rPr lang="en-US" dirty="0">
                    <a:solidFill>
                      <a:prstClr val="black"/>
                    </a:solidFill>
                  </a:rPr>
                  <a:t>Z </a:t>
                </a:r>
                <a14:m>
                  <m:oMath xmlns:m="http://schemas.openxmlformats.org/officeDocument/2006/math">
                    <m:r>
                      <a:rPr lang="en-US" i="1">
                        <a:solidFill>
                          <a:prstClr val="black"/>
                        </a:solidFill>
                        <a:latin typeface="Cambria Math" charset="0"/>
                      </a:rPr>
                      <m:t>= </m:t>
                    </m:r>
                    <m:f>
                      <m:fPr>
                        <m:ctrlPr>
                          <a:rPr lang="en-US" i="1">
                            <a:solidFill>
                              <a:prstClr val="black"/>
                            </a:solidFill>
                            <a:latin typeface="Cambria Math"/>
                          </a:rPr>
                        </m:ctrlPr>
                      </m:fPr>
                      <m:num>
                        <m:r>
                          <a:rPr lang="en-US" i="1">
                            <a:solidFill>
                              <a:prstClr val="black"/>
                            </a:solidFill>
                            <a:latin typeface="Cambria Math" charset="0"/>
                          </a:rPr>
                          <m:t>𝑇</m:t>
                        </m:r>
                        <m:r>
                          <a:rPr lang="en-US" i="1">
                            <a:solidFill>
                              <a:prstClr val="black"/>
                            </a:solidFill>
                            <a:latin typeface="Cambria Math" charset="0"/>
                          </a:rPr>
                          <m:t> −</m:t>
                        </m:r>
                        <m:r>
                          <a:rPr lang="en-US" i="1">
                            <a:solidFill>
                              <a:prstClr val="black"/>
                            </a:solidFill>
                            <a:latin typeface="Cambria Math" charset="0"/>
                          </a:rPr>
                          <m:t>𝑀𝑒𝑎𝑛</m:t>
                        </m:r>
                        <m:r>
                          <a:rPr lang="en-US" i="1">
                            <a:solidFill>
                              <a:prstClr val="black"/>
                            </a:solidFill>
                            <a:latin typeface="Cambria Math" charset="0"/>
                          </a:rPr>
                          <m:t>(</m:t>
                        </m:r>
                        <m:r>
                          <a:rPr lang="en-US" i="1">
                            <a:solidFill>
                              <a:prstClr val="black"/>
                            </a:solidFill>
                            <a:latin typeface="Cambria Math" charset="0"/>
                          </a:rPr>
                          <m:t>𝑇</m:t>
                        </m:r>
                        <m:r>
                          <a:rPr lang="en-US" i="1">
                            <a:solidFill>
                              <a:prstClr val="black"/>
                            </a:solidFill>
                            <a:latin typeface="Cambria Math" charset="0"/>
                          </a:rPr>
                          <m:t>)</m:t>
                        </m:r>
                      </m:num>
                      <m:den>
                        <m:r>
                          <a:rPr lang="en-US" i="1">
                            <a:solidFill>
                              <a:prstClr val="black"/>
                            </a:solidFill>
                            <a:latin typeface="Cambria Math" charset="0"/>
                          </a:rPr>
                          <m:t>𝑆𝐷</m:t>
                        </m:r>
                        <m:r>
                          <a:rPr lang="en-US" i="1">
                            <a:solidFill>
                              <a:prstClr val="black"/>
                            </a:solidFill>
                            <a:latin typeface="Cambria Math" charset="0"/>
                          </a:rPr>
                          <m:t>(</m:t>
                        </m:r>
                        <m:r>
                          <a:rPr lang="en-US" i="1">
                            <a:solidFill>
                              <a:prstClr val="black"/>
                            </a:solidFill>
                            <a:latin typeface="Cambria Math" charset="0"/>
                          </a:rPr>
                          <m:t>𝑇</m:t>
                        </m:r>
                        <m:r>
                          <a:rPr lang="en-US" i="1">
                            <a:solidFill>
                              <a:prstClr val="black"/>
                            </a:solidFill>
                            <a:latin typeface="Cambria Math" charset="0"/>
                          </a:rPr>
                          <m:t>)</m:t>
                        </m:r>
                      </m:den>
                    </m:f>
                  </m:oMath>
                </a14:m>
                <a:endParaRPr lang="en-US" dirty="0">
                  <a:solidFill>
                    <a:prstClr val="black"/>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297520" y="3201269"/>
                <a:ext cx="1700560" cy="533544"/>
              </a:xfrm>
              <a:prstGeom prst="rect">
                <a:avLst/>
              </a:prstGeom>
              <a:blipFill rotWithShape="1">
                <a:blip r:embed="rId3"/>
                <a:stretch>
                  <a:fillRect l="-2491" b="-4444"/>
                </a:stretch>
              </a:blipFill>
              <a:ln>
                <a:solidFill>
                  <a:schemeClr val="accent1"/>
                </a:solidFill>
              </a:ln>
            </p:spPr>
            <p:txBody>
              <a:bodyPr/>
              <a:lstStyle/>
              <a:p>
                <a:r>
                  <a:rPr lang="en-US">
                    <a:noFill/>
                  </a:rPr>
                  <a:t> </a:t>
                </a:r>
              </a:p>
            </p:txBody>
          </p:sp>
        </mc:Fallback>
      </mc:AlternateContent>
      <p:cxnSp>
        <p:nvCxnSpPr>
          <p:cNvPr id="6" name="Straight Arrow Connector 5"/>
          <p:cNvCxnSpPr>
            <a:cxnSpLocks/>
          </p:cNvCxnSpPr>
          <p:nvPr/>
        </p:nvCxnSpPr>
        <p:spPr>
          <a:xfrm flipH="1">
            <a:off x="5486401" y="3468041"/>
            <a:ext cx="1811119" cy="619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955343" y="3684336"/>
            <a:ext cx="1951629" cy="4686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Do not get confused.</a:t>
            </a:r>
          </a:p>
          <a:p>
            <a:pPr algn="ctr"/>
            <a:r>
              <a:rPr lang="en-US" sz="1200" dirty="0" smtClean="0"/>
              <a:t>Not a t distributed statistic!</a:t>
            </a:r>
            <a:endParaRPr lang="en-US" sz="1200" dirty="0"/>
          </a:p>
        </p:txBody>
      </p:sp>
      <p:cxnSp>
        <p:nvCxnSpPr>
          <p:cNvPr id="10" name="Straight Arrow Connector 9"/>
          <p:cNvCxnSpPr/>
          <p:nvPr/>
        </p:nvCxnSpPr>
        <p:spPr>
          <a:xfrm flipV="1">
            <a:off x="1364776" y="3357349"/>
            <a:ext cx="245660" cy="3269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358604" y="5182772"/>
            <a:ext cx="648853" cy="1708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EE8B6FDC-AF46-8943-8028-33C4E23152A2}" type="slidenum">
              <a:rPr lang="en-US" smtClean="0"/>
              <a:t>6</a:t>
            </a:fld>
            <a:endParaRPr lang="en-US"/>
          </a:p>
        </p:txBody>
      </p:sp>
    </p:spTree>
    <p:extLst>
      <p:ext uri="{BB962C8B-B14F-4D97-AF65-F5344CB8AC3E}">
        <p14:creationId xmlns:p14="http://schemas.microsoft.com/office/powerpoint/2010/main" val="34388004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01274" y="4182626"/>
            <a:ext cx="4428084" cy="2437622"/>
          </a:xfrm>
          <a:prstGeom prst="rect">
            <a:avLst/>
          </a:prstGeom>
        </p:spPr>
      </p:pic>
      <p:sp>
        <p:nvSpPr>
          <p:cNvPr id="5" name="TextBox 4"/>
          <p:cNvSpPr txBox="1"/>
          <p:nvPr/>
        </p:nvSpPr>
        <p:spPr>
          <a:xfrm>
            <a:off x="331766" y="1036267"/>
            <a:ext cx="8317573" cy="2554545"/>
          </a:xfrm>
          <a:prstGeom prst="rect">
            <a:avLst/>
          </a:prstGeom>
          <a:noFill/>
        </p:spPr>
        <p:txBody>
          <a:bodyPr wrap="square" rtlCol="0">
            <a:spAutoFit/>
          </a:bodyPr>
          <a:lstStyle/>
          <a:p>
            <a:pPr marL="214313" indent="-214313">
              <a:buFont typeface="Arial" charset="0"/>
              <a:buChar char="•"/>
            </a:pPr>
            <a:r>
              <a:rPr lang="en-US" sz="2000" dirty="0">
                <a:solidFill>
                  <a:prstClr val="black"/>
                </a:solidFill>
              </a:rPr>
              <a:t>Researchers compared the effectiveness of conventional textbook examples to modified ones</a:t>
            </a:r>
          </a:p>
          <a:p>
            <a:pPr marL="214313" indent="-214313">
              <a:buFont typeface="Arial" charset="0"/>
              <a:buChar char="•"/>
            </a:pPr>
            <a:r>
              <a:rPr lang="en-US" sz="2000" dirty="0">
                <a:solidFill>
                  <a:prstClr val="black"/>
                </a:solidFill>
              </a:rPr>
              <a:t>They selected 28 ninth-year students who had no previous exposure to coordinate geometry</a:t>
            </a:r>
          </a:p>
          <a:p>
            <a:pPr marL="214313" indent="-214313">
              <a:buFont typeface="Arial" charset="0"/>
              <a:buChar char="•"/>
            </a:pPr>
            <a:r>
              <a:rPr lang="en-US" sz="2000" dirty="0">
                <a:solidFill>
                  <a:prstClr val="black"/>
                </a:solidFill>
              </a:rPr>
              <a:t>The students were randomly assigned to one of two self study instructional groups, using conventional and modified instructional materials  </a:t>
            </a:r>
          </a:p>
          <a:p>
            <a:pPr marL="214313" indent="-214313">
              <a:buFont typeface="Arial" charset="0"/>
              <a:buChar char="•"/>
            </a:pPr>
            <a:r>
              <a:rPr lang="en-US" sz="2000" dirty="0">
                <a:solidFill>
                  <a:prstClr val="black"/>
                </a:solidFill>
              </a:rPr>
              <a:t>After instruction, they were given a test and the time to complete one of the problems was </a:t>
            </a:r>
            <a:r>
              <a:rPr lang="en-US" sz="2000" dirty="0" smtClean="0">
                <a:solidFill>
                  <a:prstClr val="black"/>
                </a:solidFill>
              </a:rPr>
              <a:t>recorded</a:t>
            </a:r>
            <a:endParaRPr lang="en-US" sz="2000" dirty="0">
              <a:solidFill>
                <a:prstClr val="black"/>
              </a:solidFill>
            </a:endParaRPr>
          </a:p>
        </p:txBody>
      </p:sp>
      <p:sp>
        <p:nvSpPr>
          <p:cNvPr id="3" name="Title 2"/>
          <p:cNvSpPr>
            <a:spLocks noGrp="1"/>
          </p:cNvSpPr>
          <p:nvPr>
            <p:ph type="title"/>
          </p:nvPr>
        </p:nvSpPr>
        <p:spPr>
          <a:xfrm>
            <a:off x="628650" y="365126"/>
            <a:ext cx="7886700" cy="679903"/>
          </a:xfrm>
        </p:spPr>
        <p:txBody>
          <a:bodyPr>
            <a:normAutofit/>
          </a:bodyPr>
          <a:lstStyle/>
          <a:p>
            <a:r>
              <a:rPr lang="en-US" sz="2800" b="1" dirty="0" smtClean="0">
                <a:latin typeface="+mn-lt"/>
              </a:rPr>
              <a:t>Example: Cognitive </a:t>
            </a:r>
            <a:r>
              <a:rPr lang="en-US" sz="2800" b="1" dirty="0">
                <a:latin typeface="+mn-lt"/>
              </a:rPr>
              <a:t>Load Experiment</a:t>
            </a:r>
          </a:p>
        </p:txBody>
      </p:sp>
      <p:sp>
        <p:nvSpPr>
          <p:cNvPr id="6" name="TextBox 5"/>
          <p:cNvSpPr txBox="1"/>
          <p:nvPr/>
        </p:nvSpPr>
        <p:spPr>
          <a:xfrm>
            <a:off x="1697142" y="3597851"/>
            <a:ext cx="5586822" cy="584775"/>
          </a:xfrm>
          <a:prstGeom prst="rect">
            <a:avLst/>
          </a:prstGeom>
          <a:noFill/>
        </p:spPr>
        <p:txBody>
          <a:bodyPr wrap="square" rtlCol="0">
            <a:spAutoFit/>
          </a:bodyPr>
          <a:lstStyle/>
          <a:p>
            <a:r>
              <a:rPr lang="en-US" sz="1600" b="1" dirty="0">
                <a:solidFill>
                  <a:srgbClr val="0070C0"/>
                </a:solidFill>
              </a:rPr>
              <a:t>Is there sufficient evidence to suggest that the cognitive load theory (modified instruction) shortened response times?</a:t>
            </a:r>
          </a:p>
        </p:txBody>
      </p:sp>
      <p:sp>
        <p:nvSpPr>
          <p:cNvPr id="2" name="Rounded Rectangle 1"/>
          <p:cNvSpPr/>
          <p:nvPr/>
        </p:nvSpPr>
        <p:spPr>
          <a:xfrm>
            <a:off x="7110248" y="4802348"/>
            <a:ext cx="1791339" cy="592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This is the problem the students were given.</a:t>
            </a:r>
            <a:endParaRPr lang="en-US" sz="1200" dirty="0"/>
          </a:p>
        </p:txBody>
      </p:sp>
      <p:cxnSp>
        <p:nvCxnSpPr>
          <p:cNvPr id="8" name="Straight Arrow Connector 7"/>
          <p:cNvCxnSpPr>
            <a:stCxn id="2" idx="1"/>
          </p:cNvCxnSpPr>
          <p:nvPr/>
        </p:nvCxnSpPr>
        <p:spPr>
          <a:xfrm flipH="1">
            <a:off x="6529358" y="5098825"/>
            <a:ext cx="58089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Slide Number Placeholder 8"/>
          <p:cNvSpPr>
            <a:spLocks noGrp="1"/>
          </p:cNvSpPr>
          <p:nvPr>
            <p:ph type="sldNum" sz="quarter" idx="12"/>
          </p:nvPr>
        </p:nvSpPr>
        <p:spPr/>
        <p:txBody>
          <a:bodyPr/>
          <a:lstStyle/>
          <a:p>
            <a:fld id="{EE8B6FDC-AF46-8943-8028-33C4E23152A2}" type="slidenum">
              <a:rPr lang="en-US" smtClean="0"/>
              <a:t>7</a:t>
            </a:fld>
            <a:endParaRPr lang="en-US"/>
          </a:p>
        </p:txBody>
      </p:sp>
    </p:spTree>
    <p:extLst>
      <p:ext uri="{BB962C8B-B14F-4D97-AF65-F5344CB8AC3E}">
        <p14:creationId xmlns:p14="http://schemas.microsoft.com/office/powerpoint/2010/main" val="17162841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99399"/>
          </a:xfrm>
        </p:spPr>
        <p:txBody>
          <a:bodyPr>
            <a:normAutofit fontScale="90000"/>
          </a:bodyPr>
          <a:lstStyle/>
          <a:p>
            <a:pPr algn="ctr"/>
            <a:r>
              <a:rPr lang="en-US" sz="2400" b="1" dirty="0" smtClean="0">
                <a:latin typeface="+mn-lt"/>
              </a:rPr>
              <a:t>Rank-Sum Test Using Cognitive Data and Normal Approximation</a:t>
            </a:r>
            <a:endParaRPr lang="en-US" sz="2400" b="1" dirty="0">
              <a:latin typeface="+mn-lt"/>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8399" y="1064525"/>
            <a:ext cx="3372729" cy="511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230" y="2037829"/>
            <a:ext cx="5028702" cy="2384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0973" y="3530139"/>
            <a:ext cx="171508" cy="33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EE8B6FDC-AF46-8943-8028-33C4E23152A2}" type="slidenum">
              <a:rPr lang="en-US" smtClean="0"/>
              <a:t>8</a:t>
            </a:fld>
            <a:endParaRPr lang="en-US"/>
          </a:p>
        </p:txBody>
      </p:sp>
    </p:spTree>
    <p:extLst>
      <p:ext uri="{BB962C8B-B14F-4D97-AF65-F5344CB8AC3E}">
        <p14:creationId xmlns:p14="http://schemas.microsoft.com/office/powerpoint/2010/main" val="15572087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586" y="28929"/>
            <a:ext cx="7886700" cy="904521"/>
          </a:xfrm>
        </p:spPr>
        <p:txBody>
          <a:bodyPr>
            <a:normAutofit/>
          </a:bodyPr>
          <a:lstStyle/>
          <a:p>
            <a:r>
              <a:rPr lang="en-US" sz="2800" b="1" dirty="0">
                <a:latin typeface="+mn-lt"/>
              </a:rPr>
              <a:t>Cognitive Load Experiment: </a:t>
            </a:r>
            <a:r>
              <a:rPr lang="en-US" sz="2800" b="1" dirty="0" smtClean="0">
                <a:latin typeface="+mn-lt"/>
              </a:rPr>
              <a:t>Using </a:t>
            </a:r>
            <a:r>
              <a:rPr lang="en-US" sz="2800" b="1" dirty="0">
                <a:latin typeface="+mn-lt"/>
              </a:rPr>
              <a:t>SAS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 y="2884813"/>
            <a:ext cx="4286250" cy="15621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5" y="4648200"/>
            <a:ext cx="4086225" cy="8763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3080076"/>
            <a:ext cx="952500" cy="39052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804617"/>
            <a:ext cx="971550" cy="3810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0829" y="979813"/>
            <a:ext cx="3067050" cy="4591050"/>
          </a:xfrm>
          <a:prstGeom prst="rect">
            <a:avLst/>
          </a:prstGeom>
        </p:spPr>
      </p:pic>
      <p:cxnSp>
        <p:nvCxnSpPr>
          <p:cNvPr id="19" name="Straight Arrow Connector 18"/>
          <p:cNvCxnSpPr/>
          <p:nvPr/>
        </p:nvCxnSpPr>
        <p:spPr>
          <a:xfrm>
            <a:off x="1474469" y="5229227"/>
            <a:ext cx="4712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074" y="652130"/>
            <a:ext cx="4365625" cy="2113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a:stCxn id="1026" idx="3"/>
          </p:cNvCxnSpPr>
          <p:nvPr/>
        </p:nvCxnSpPr>
        <p:spPr>
          <a:xfrm>
            <a:off x="4711699" y="1709095"/>
            <a:ext cx="1807854" cy="17615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Left Brace 15"/>
          <p:cNvSpPr/>
          <p:nvPr/>
        </p:nvSpPr>
        <p:spPr>
          <a:xfrm>
            <a:off x="6317673" y="4992893"/>
            <a:ext cx="201880" cy="3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val 19"/>
          <p:cNvSpPr/>
          <p:nvPr/>
        </p:nvSpPr>
        <p:spPr>
          <a:xfrm>
            <a:off x="2901290" y="3904567"/>
            <a:ext cx="198169" cy="1810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4711698" y="4297482"/>
            <a:ext cx="1475345" cy="175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Continuity correction</a:t>
            </a:r>
            <a:endParaRPr lang="en-US" sz="1000" dirty="0"/>
          </a:p>
        </p:txBody>
      </p:sp>
      <p:cxnSp>
        <p:nvCxnSpPr>
          <p:cNvPr id="23" name="Straight Arrow Connector 22"/>
          <p:cNvCxnSpPr>
            <a:stCxn id="21" idx="1"/>
          </p:cNvCxnSpPr>
          <p:nvPr/>
        </p:nvCxnSpPr>
        <p:spPr>
          <a:xfrm flipH="1" flipV="1">
            <a:off x="3182587" y="4085666"/>
            <a:ext cx="1529111" cy="2994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7" idx="3"/>
          </p:cNvCxnSpPr>
          <p:nvPr/>
        </p:nvCxnSpPr>
        <p:spPr>
          <a:xfrm flipV="1">
            <a:off x="5543550" y="3574473"/>
            <a:ext cx="976003" cy="4206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EE8B6FDC-AF46-8943-8028-33C4E23152A2}" type="slidenum">
              <a:rPr lang="en-US" smtClean="0"/>
              <a:t>9</a:t>
            </a:fld>
            <a:endParaRPr lang="en-US"/>
          </a:p>
        </p:txBody>
      </p:sp>
    </p:spTree>
    <p:extLst>
      <p:ext uri="{BB962C8B-B14F-4D97-AF65-F5344CB8AC3E}">
        <p14:creationId xmlns:p14="http://schemas.microsoft.com/office/powerpoint/2010/main" val="39707636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9621</TotalTime>
  <Words>2438</Words>
  <Application>Microsoft Office PowerPoint</Application>
  <PresentationFormat>On-screen Show (4:3)</PresentationFormat>
  <Paragraphs>245</Paragraphs>
  <Slides>35</Slides>
  <Notes>1</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Unit 4:  For Live Session Assignment</vt:lpstr>
      <vt:lpstr>Nonparametric Methods</vt:lpstr>
      <vt:lpstr>The Rank Sum Test Description</vt:lpstr>
      <vt:lpstr>Rank Sum Test  Advantages</vt:lpstr>
      <vt:lpstr>The Sampling Distribution of The Rank Sum Statistic   </vt:lpstr>
      <vt:lpstr>Rank-Sum Test: Normal Approximation</vt:lpstr>
      <vt:lpstr>Example: Cognitive Load Experiment</vt:lpstr>
      <vt:lpstr>Rank-Sum Test Using Cognitive Data and Normal Approximation</vt:lpstr>
      <vt:lpstr>Cognitive Load Experiment: Using SAS</vt:lpstr>
      <vt:lpstr>Cognitive Load Experiment Confidence Interval for Group Difference</vt:lpstr>
      <vt:lpstr>Cognitive Load Experiment: Hypothesis Test Conclusion</vt:lpstr>
      <vt:lpstr>Creativity Study: Reminder</vt:lpstr>
      <vt:lpstr>Welch’s t-Test – Use when cannot assume equal variances</vt:lpstr>
      <vt:lpstr>Testing Hypothesis: Welch’s t-Tools  Applied to Creativity Data</vt:lpstr>
      <vt:lpstr>Gender Income Discrimination - Data</vt:lpstr>
      <vt:lpstr>Gender Income Discrimination  Hypotheses and Assumptions </vt:lpstr>
      <vt:lpstr>Gender Income Discrimination Conclusion</vt:lpstr>
      <vt:lpstr>R – Code for Class Examples is in the Session 4 Folder.  Note: R Reports W for the Rank-Sum Test and will not compute an exact test if there are rank ties in the data.</vt:lpstr>
      <vt:lpstr>Log Transformations</vt:lpstr>
      <vt:lpstr>Flowchart for Testing Means or Medians Between Two Groups</vt:lpstr>
      <vt:lpstr>Techniques and Tests to Evaluate Normality and Constant Variance Assumptions for Response Variance</vt:lpstr>
      <vt:lpstr>Live Session Questions</vt:lpstr>
      <vt:lpstr>Quick Quiz Question 1</vt:lpstr>
      <vt:lpstr>Quick Quiz Question 2</vt:lpstr>
      <vt:lpstr>Question 1 (2 hours)</vt:lpstr>
      <vt:lpstr>Question 1: Examining the t-Tools Assumptions</vt:lpstr>
      <vt:lpstr>Question 1: Rank-Sum Test:  Normal Approximation Applied to IBM Data</vt:lpstr>
      <vt:lpstr>Question 1: Permutation (Exact) Test With Ranked Sums Test Applied to IBM Data  (Exact P-value)</vt:lpstr>
      <vt:lpstr>Question 1 Answer:  Statistical Conclusion</vt:lpstr>
      <vt:lpstr>Question 2 (2 hours)</vt:lpstr>
      <vt:lpstr>Question 2 - Assumptions</vt:lpstr>
      <vt:lpstr>Question 2: Hypotheses, 6 Step Analysis, and Statistical Results</vt:lpstr>
      <vt:lpstr>Question 2: Scope of Inference</vt:lpstr>
      <vt:lpstr>Question 2: R-code</vt:lpstr>
      <vt:lpstr>Question 2:  Log transform?</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4: For Live Session</dc:title>
  <dc:creator>Microsoft Office User</dc:creator>
  <cp:lastModifiedBy>Martin Selzer</cp:lastModifiedBy>
  <cp:revision>83</cp:revision>
  <dcterms:created xsi:type="dcterms:W3CDTF">2020-01-26T13:33:07Z</dcterms:created>
  <dcterms:modified xsi:type="dcterms:W3CDTF">2020-11-24T18:03:07Z</dcterms:modified>
</cp:coreProperties>
</file>